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9929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2315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886658"/>
            <a:ext cx="7415927" cy="3006090"/>
          </a:xfrm>
          <a:prstGeom prst="rect">
            <a:avLst/>
          </a:prstGeom>
          <a:noFill/>
          <a:ln/>
        </p:spPr>
        <p:txBody>
          <a:bodyPr wrap="square" rtlCol="0" anchor="t"/>
          <a:lstStyle/>
          <a:p>
            <a:pPr marL="0" indent="0">
              <a:lnSpc>
                <a:spcPts val="7890"/>
              </a:lnSpc>
              <a:buNone/>
            </a:pPr>
            <a:r>
              <a:rPr lang="en-US" sz="6312" dirty="0">
                <a:solidFill>
                  <a:srgbClr val="6EB9FC"/>
                </a:solidFill>
                <a:latin typeface="Lora" pitchFamily="34" charset="0"/>
                <a:ea typeface="Lora" pitchFamily="34" charset="-122"/>
                <a:cs typeface="Lora" pitchFamily="34" charset="-120"/>
              </a:rPr>
              <a:t>Gestion des Projets Intégrateurs et Stages</a:t>
            </a:r>
            <a:endParaRPr lang="en-US" sz="6312" dirty="0"/>
          </a:p>
        </p:txBody>
      </p:sp>
      <p:sp>
        <p:nvSpPr>
          <p:cNvPr id="6" name="Text 3"/>
          <p:cNvSpPr/>
          <p:nvPr/>
        </p:nvSpPr>
        <p:spPr>
          <a:xfrm>
            <a:off x="864037" y="4263033"/>
            <a:ext cx="7415927" cy="2370296"/>
          </a:xfrm>
          <a:prstGeom prst="rect">
            <a:avLst/>
          </a:prstGeom>
          <a:noFill/>
          <a:ln/>
        </p:spPr>
        <p:txBody>
          <a:bodyPr wrap="square" rtlCol="0" anchor="t"/>
          <a:lstStyle/>
          <a:p>
            <a:pPr marL="0" indent="0">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Ce rapport présente le développement d'une application web pour faciliter la gestion des projets intégrateurs et des stages pour les étudiants, les professeurs et les administrateurs. L'objectif est de simplifier le processus de soumission, de suivi et d'attribution des projets et des stages, tout en améliorant la communication et la transparence entre les différentes parties prenantes.</a:t>
            </a:r>
            <a:endParaRPr lang="en-US" sz="1944" dirty="0"/>
          </a:p>
        </p:txBody>
      </p:sp>
      <p:sp>
        <p:nvSpPr>
          <p:cNvPr id="8" name="Text 5"/>
          <p:cNvSpPr/>
          <p:nvPr/>
        </p:nvSpPr>
        <p:spPr>
          <a:xfrm>
            <a:off x="1008340" y="7078147"/>
            <a:ext cx="106323" cy="97512"/>
          </a:xfrm>
          <a:prstGeom prst="rect">
            <a:avLst/>
          </a:prstGeom>
          <a:noFill/>
          <a:ln/>
        </p:spPr>
        <p:txBody>
          <a:bodyPr wrap="none" rtlCol="0" anchor="t"/>
          <a:lstStyle/>
          <a:p>
            <a:pPr marL="0" indent="0" algn="ctr">
              <a:lnSpc>
                <a:spcPts val="768"/>
              </a:lnSpc>
              <a:buNone/>
            </a:pPr>
            <a:endParaRPr lang="en-US" sz="768" dirty="0"/>
          </a:p>
        </p:txBody>
      </p:sp>
      <p:sp>
        <p:nvSpPr>
          <p:cNvPr id="9" name="Text 6"/>
          <p:cNvSpPr/>
          <p:nvPr/>
        </p:nvSpPr>
        <p:spPr>
          <a:xfrm>
            <a:off x="1382316" y="6910983"/>
            <a:ext cx="2150150" cy="431959"/>
          </a:xfrm>
          <a:prstGeom prst="rect">
            <a:avLst/>
          </a:prstGeom>
          <a:noFill/>
          <a:ln/>
        </p:spPr>
        <p:txBody>
          <a:bodyPr wrap="none" rtlCol="0" anchor="t"/>
          <a:lstStyle/>
          <a:p>
            <a:pPr marL="0" indent="0" algn="l">
              <a:lnSpc>
                <a:spcPts val="3402"/>
              </a:lnSpc>
              <a:buNone/>
            </a:pPr>
            <a:endParaRPr lang="en-US" sz="24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1238" y="1120497"/>
            <a:ext cx="4066342" cy="508159"/>
          </a:xfrm>
          <a:prstGeom prst="rect">
            <a:avLst/>
          </a:prstGeom>
          <a:noFill/>
          <a:ln/>
        </p:spPr>
        <p:txBody>
          <a:bodyPr wrap="none" rtlCol="0" anchor="t"/>
          <a:lstStyle/>
          <a:p>
            <a:pPr marL="0" indent="0">
              <a:lnSpc>
                <a:spcPts val="4002"/>
              </a:lnSpc>
              <a:buNone/>
            </a:pPr>
            <a:r>
              <a:rPr lang="en-US" sz="3202" dirty="0">
                <a:solidFill>
                  <a:srgbClr val="6EB9FC"/>
                </a:solidFill>
                <a:latin typeface="Lora" pitchFamily="34" charset="0"/>
                <a:ea typeface="Lora" pitchFamily="34" charset="-122"/>
                <a:cs typeface="Lora" pitchFamily="34" charset="-120"/>
              </a:rPr>
              <a:t>Cadre du Projet</a:t>
            </a:r>
            <a:endParaRPr lang="en-US" sz="3202" dirty="0"/>
          </a:p>
        </p:txBody>
      </p:sp>
      <p:sp>
        <p:nvSpPr>
          <p:cNvPr id="6" name="Shape 3"/>
          <p:cNvSpPr/>
          <p:nvPr/>
        </p:nvSpPr>
        <p:spPr>
          <a:xfrm>
            <a:off x="6339721" y="1887855"/>
            <a:ext cx="21550" cy="5221248"/>
          </a:xfrm>
          <a:prstGeom prst="rect">
            <a:avLst/>
          </a:prstGeom>
          <a:solidFill>
            <a:srgbClr val="6EB9FC"/>
          </a:solidFill>
          <a:ln/>
        </p:spPr>
      </p:sp>
      <p:sp>
        <p:nvSpPr>
          <p:cNvPr id="7" name="Shape 4"/>
          <p:cNvSpPr/>
          <p:nvPr/>
        </p:nvSpPr>
        <p:spPr>
          <a:xfrm>
            <a:off x="6544806" y="2265700"/>
            <a:ext cx="604837" cy="21550"/>
          </a:xfrm>
          <a:prstGeom prst="rect">
            <a:avLst/>
          </a:prstGeom>
          <a:solidFill>
            <a:srgbClr val="6EB9FC"/>
          </a:solidFill>
          <a:ln/>
        </p:spPr>
      </p:sp>
      <p:sp>
        <p:nvSpPr>
          <p:cNvPr id="8" name="Shape 5"/>
          <p:cNvSpPr/>
          <p:nvPr/>
        </p:nvSpPr>
        <p:spPr>
          <a:xfrm>
            <a:off x="6156067" y="2082165"/>
            <a:ext cx="388739" cy="388739"/>
          </a:xfrm>
          <a:prstGeom prst="roundRect">
            <a:avLst>
              <a:gd name="adj" fmla="val 13337"/>
            </a:avLst>
          </a:prstGeom>
          <a:solidFill>
            <a:srgbClr val="363A4A"/>
          </a:solidFill>
          <a:ln/>
        </p:spPr>
      </p:sp>
      <p:sp>
        <p:nvSpPr>
          <p:cNvPr id="9" name="Text 6"/>
          <p:cNvSpPr/>
          <p:nvPr/>
        </p:nvSpPr>
        <p:spPr>
          <a:xfrm>
            <a:off x="6305967" y="2154555"/>
            <a:ext cx="88821" cy="243959"/>
          </a:xfrm>
          <a:prstGeom prst="rect">
            <a:avLst/>
          </a:prstGeom>
          <a:noFill/>
          <a:ln/>
        </p:spPr>
        <p:txBody>
          <a:bodyPr wrap="none" rtlCol="0" anchor="t"/>
          <a:lstStyle/>
          <a:p>
            <a:pPr marL="0" indent="0" algn="ctr">
              <a:lnSpc>
                <a:spcPts val="1921"/>
              </a:lnSpc>
              <a:buNone/>
            </a:pPr>
            <a:r>
              <a:rPr lang="en-US" sz="1921" dirty="0">
                <a:solidFill>
                  <a:srgbClr val="6EB9FC"/>
                </a:solidFill>
                <a:latin typeface="Lora" pitchFamily="34" charset="0"/>
                <a:ea typeface="Lora" pitchFamily="34" charset="-122"/>
                <a:cs typeface="Lora" pitchFamily="34" charset="-120"/>
              </a:rPr>
              <a:t>1</a:t>
            </a:r>
            <a:endParaRPr lang="en-US" sz="1921" dirty="0"/>
          </a:p>
        </p:txBody>
      </p:sp>
      <p:sp>
        <p:nvSpPr>
          <p:cNvPr id="10" name="Text 7"/>
          <p:cNvSpPr/>
          <p:nvPr/>
        </p:nvSpPr>
        <p:spPr>
          <a:xfrm>
            <a:off x="7300913" y="2060615"/>
            <a:ext cx="2033111" cy="254198"/>
          </a:xfrm>
          <a:prstGeom prst="rect">
            <a:avLst/>
          </a:prstGeom>
          <a:noFill/>
          <a:ln/>
        </p:spPr>
        <p:txBody>
          <a:bodyPr wrap="none" rtlCol="0" anchor="t"/>
          <a:lstStyle/>
          <a:p>
            <a:pPr marL="0" indent="0" algn="l">
              <a:lnSpc>
                <a:spcPts val="2001"/>
              </a:lnSpc>
              <a:buNone/>
            </a:pPr>
            <a:r>
              <a:rPr lang="en-US" sz="1601" dirty="0">
                <a:solidFill>
                  <a:srgbClr val="6EB9FC"/>
                </a:solidFill>
                <a:latin typeface="Lora" pitchFamily="34" charset="0"/>
                <a:ea typeface="Lora" pitchFamily="34" charset="-122"/>
                <a:cs typeface="Lora" pitchFamily="34" charset="-120"/>
              </a:rPr>
              <a:t>Définition du Projet</a:t>
            </a:r>
            <a:endParaRPr lang="en-US" sz="1601" dirty="0"/>
          </a:p>
        </p:txBody>
      </p:sp>
      <p:sp>
        <p:nvSpPr>
          <p:cNvPr id="11" name="Text 8"/>
          <p:cNvSpPr/>
          <p:nvPr/>
        </p:nvSpPr>
        <p:spPr>
          <a:xfrm>
            <a:off x="7300913" y="2418398"/>
            <a:ext cx="6724650" cy="1106329"/>
          </a:xfrm>
          <a:prstGeom prst="rect">
            <a:avLst/>
          </a:prstGeom>
          <a:noFill/>
          <a:ln/>
        </p:spPr>
        <p:txBody>
          <a:bodyPr wrap="squar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Ce projet s'inscrit dans le cadre de la présentation du projet intégrateur (PI) pour le développement d'une application web de gestion des projets et des stages. L'objectif est de simplifier et d'automatiser le processus de sélection des groupes de PI et d'attribution des stages aux étudiants.</a:t>
            </a:r>
            <a:endParaRPr lang="en-US" sz="1361" dirty="0"/>
          </a:p>
        </p:txBody>
      </p:sp>
      <p:sp>
        <p:nvSpPr>
          <p:cNvPr id="12" name="Shape 9"/>
          <p:cNvSpPr/>
          <p:nvPr/>
        </p:nvSpPr>
        <p:spPr>
          <a:xfrm>
            <a:off x="6544806" y="4248090"/>
            <a:ext cx="604837" cy="21550"/>
          </a:xfrm>
          <a:prstGeom prst="rect">
            <a:avLst/>
          </a:prstGeom>
          <a:solidFill>
            <a:srgbClr val="6EB9FC"/>
          </a:solidFill>
          <a:ln/>
        </p:spPr>
      </p:sp>
      <p:sp>
        <p:nvSpPr>
          <p:cNvPr id="13" name="Shape 10"/>
          <p:cNvSpPr/>
          <p:nvPr/>
        </p:nvSpPr>
        <p:spPr>
          <a:xfrm>
            <a:off x="6156067" y="4064556"/>
            <a:ext cx="388739" cy="388739"/>
          </a:xfrm>
          <a:prstGeom prst="roundRect">
            <a:avLst>
              <a:gd name="adj" fmla="val 13337"/>
            </a:avLst>
          </a:prstGeom>
          <a:solidFill>
            <a:srgbClr val="363A4A"/>
          </a:solidFill>
          <a:ln/>
        </p:spPr>
      </p:sp>
      <p:sp>
        <p:nvSpPr>
          <p:cNvPr id="14" name="Text 11"/>
          <p:cNvSpPr/>
          <p:nvPr/>
        </p:nvSpPr>
        <p:spPr>
          <a:xfrm>
            <a:off x="6284893" y="4136946"/>
            <a:ext cx="130969" cy="243959"/>
          </a:xfrm>
          <a:prstGeom prst="rect">
            <a:avLst/>
          </a:prstGeom>
          <a:noFill/>
          <a:ln/>
        </p:spPr>
        <p:txBody>
          <a:bodyPr wrap="none" rtlCol="0" anchor="t"/>
          <a:lstStyle/>
          <a:p>
            <a:pPr marL="0" indent="0" algn="ctr">
              <a:lnSpc>
                <a:spcPts val="1921"/>
              </a:lnSpc>
              <a:buNone/>
            </a:pPr>
            <a:r>
              <a:rPr lang="en-US" sz="1921" dirty="0">
                <a:solidFill>
                  <a:srgbClr val="6EB9FC"/>
                </a:solidFill>
                <a:latin typeface="Lora" pitchFamily="34" charset="0"/>
                <a:ea typeface="Lora" pitchFamily="34" charset="-122"/>
                <a:cs typeface="Lora" pitchFamily="34" charset="-120"/>
              </a:rPr>
              <a:t>2</a:t>
            </a:r>
            <a:endParaRPr lang="en-US" sz="1921" dirty="0"/>
          </a:p>
        </p:txBody>
      </p:sp>
      <p:sp>
        <p:nvSpPr>
          <p:cNvPr id="15" name="Text 12"/>
          <p:cNvSpPr/>
          <p:nvPr/>
        </p:nvSpPr>
        <p:spPr>
          <a:xfrm>
            <a:off x="7300913" y="4043005"/>
            <a:ext cx="2033111" cy="254198"/>
          </a:xfrm>
          <a:prstGeom prst="rect">
            <a:avLst/>
          </a:prstGeom>
          <a:noFill/>
          <a:ln/>
        </p:spPr>
        <p:txBody>
          <a:bodyPr wrap="none" rtlCol="0" anchor="t"/>
          <a:lstStyle/>
          <a:p>
            <a:pPr marL="0" indent="0" algn="l">
              <a:lnSpc>
                <a:spcPts val="2001"/>
              </a:lnSpc>
              <a:buNone/>
            </a:pPr>
            <a:r>
              <a:rPr lang="en-US" sz="1601" dirty="0">
                <a:solidFill>
                  <a:srgbClr val="6EB9FC"/>
                </a:solidFill>
                <a:latin typeface="Lora" pitchFamily="34" charset="0"/>
                <a:ea typeface="Lora" pitchFamily="34" charset="-122"/>
                <a:cs typeface="Lora" pitchFamily="34" charset="-120"/>
              </a:rPr>
              <a:t>Objectifs Clés</a:t>
            </a:r>
            <a:endParaRPr lang="en-US" sz="1601" dirty="0"/>
          </a:p>
        </p:txBody>
      </p:sp>
      <p:sp>
        <p:nvSpPr>
          <p:cNvPr id="16" name="Text 13"/>
          <p:cNvSpPr/>
          <p:nvPr/>
        </p:nvSpPr>
        <p:spPr>
          <a:xfrm>
            <a:off x="7300913" y="4400788"/>
            <a:ext cx="6724650" cy="829747"/>
          </a:xfrm>
          <a:prstGeom prst="rect">
            <a:avLst/>
          </a:prstGeom>
          <a:noFill/>
          <a:ln/>
        </p:spPr>
        <p:txBody>
          <a:bodyPr wrap="squar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L'application web vise à offrir une plateforme intuitive et efficace pour la soumission des candidatures en ligne, la modification et le suivi des dossiers, ainsi que la gestion administrative simplifiée par les responsables.</a:t>
            </a:r>
            <a:endParaRPr lang="en-US" sz="1361" dirty="0"/>
          </a:p>
        </p:txBody>
      </p:sp>
      <p:sp>
        <p:nvSpPr>
          <p:cNvPr id="17" name="Shape 14"/>
          <p:cNvSpPr/>
          <p:nvPr/>
        </p:nvSpPr>
        <p:spPr>
          <a:xfrm>
            <a:off x="6544806" y="5953899"/>
            <a:ext cx="604837" cy="21550"/>
          </a:xfrm>
          <a:prstGeom prst="rect">
            <a:avLst/>
          </a:prstGeom>
          <a:solidFill>
            <a:srgbClr val="6EB9FC"/>
          </a:solidFill>
          <a:ln/>
        </p:spPr>
      </p:sp>
      <p:sp>
        <p:nvSpPr>
          <p:cNvPr id="18" name="Shape 15"/>
          <p:cNvSpPr/>
          <p:nvPr/>
        </p:nvSpPr>
        <p:spPr>
          <a:xfrm>
            <a:off x="6156067" y="5770364"/>
            <a:ext cx="388739" cy="388739"/>
          </a:xfrm>
          <a:prstGeom prst="roundRect">
            <a:avLst>
              <a:gd name="adj" fmla="val 13337"/>
            </a:avLst>
          </a:prstGeom>
          <a:solidFill>
            <a:srgbClr val="363A4A"/>
          </a:solidFill>
          <a:ln/>
        </p:spPr>
      </p:sp>
      <p:sp>
        <p:nvSpPr>
          <p:cNvPr id="19" name="Text 16"/>
          <p:cNvSpPr/>
          <p:nvPr/>
        </p:nvSpPr>
        <p:spPr>
          <a:xfrm>
            <a:off x="6282511" y="5842754"/>
            <a:ext cx="135850" cy="243959"/>
          </a:xfrm>
          <a:prstGeom prst="rect">
            <a:avLst/>
          </a:prstGeom>
          <a:noFill/>
          <a:ln/>
        </p:spPr>
        <p:txBody>
          <a:bodyPr wrap="none" rtlCol="0" anchor="t"/>
          <a:lstStyle/>
          <a:p>
            <a:pPr marL="0" indent="0" algn="ctr">
              <a:lnSpc>
                <a:spcPts val="1921"/>
              </a:lnSpc>
              <a:buNone/>
            </a:pPr>
            <a:r>
              <a:rPr lang="en-US" sz="1921" dirty="0">
                <a:solidFill>
                  <a:srgbClr val="6EB9FC"/>
                </a:solidFill>
                <a:latin typeface="Lora" pitchFamily="34" charset="0"/>
                <a:ea typeface="Lora" pitchFamily="34" charset="-122"/>
                <a:cs typeface="Lora" pitchFamily="34" charset="-120"/>
              </a:rPr>
              <a:t>3</a:t>
            </a:r>
            <a:endParaRPr lang="en-US" sz="1921" dirty="0"/>
          </a:p>
        </p:txBody>
      </p:sp>
      <p:sp>
        <p:nvSpPr>
          <p:cNvPr id="20" name="Text 17"/>
          <p:cNvSpPr/>
          <p:nvPr/>
        </p:nvSpPr>
        <p:spPr>
          <a:xfrm>
            <a:off x="7300913" y="5748814"/>
            <a:ext cx="2033111" cy="254198"/>
          </a:xfrm>
          <a:prstGeom prst="rect">
            <a:avLst/>
          </a:prstGeom>
          <a:noFill/>
          <a:ln/>
        </p:spPr>
        <p:txBody>
          <a:bodyPr wrap="none" rtlCol="0" anchor="t"/>
          <a:lstStyle/>
          <a:p>
            <a:pPr marL="0" indent="0" algn="l">
              <a:lnSpc>
                <a:spcPts val="2001"/>
              </a:lnSpc>
              <a:buNone/>
            </a:pPr>
            <a:r>
              <a:rPr lang="en-US" sz="1601" dirty="0">
                <a:solidFill>
                  <a:srgbClr val="6EB9FC"/>
                </a:solidFill>
                <a:latin typeface="Lora" pitchFamily="34" charset="0"/>
                <a:ea typeface="Lora" pitchFamily="34" charset="-122"/>
                <a:cs typeface="Lora" pitchFamily="34" charset="-120"/>
              </a:rPr>
              <a:t>Bénéfices Attendus</a:t>
            </a:r>
            <a:endParaRPr lang="en-US" sz="1601" dirty="0"/>
          </a:p>
        </p:txBody>
      </p:sp>
      <p:sp>
        <p:nvSpPr>
          <p:cNvPr id="21" name="Text 18"/>
          <p:cNvSpPr/>
          <p:nvPr/>
        </p:nvSpPr>
        <p:spPr>
          <a:xfrm>
            <a:off x="7300913" y="6106597"/>
            <a:ext cx="6724650" cy="829747"/>
          </a:xfrm>
          <a:prstGeom prst="rect">
            <a:avLst/>
          </a:prstGeom>
          <a:noFill/>
          <a:ln/>
        </p:spPr>
        <p:txBody>
          <a:bodyPr wrap="squar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Cette solution apporte des avantages significatifs, tant pour les étudiants que pour les administrations académiques, en réduisant les obstacles administratifs et en améliorant l'organisation et la traçabilité des dossiers.</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968693" y="1249442"/>
            <a:ext cx="6048375" cy="726043"/>
          </a:xfrm>
          <a:prstGeom prst="rect">
            <a:avLst/>
          </a:prstGeom>
          <a:noFill/>
          <a:ln/>
        </p:spPr>
        <p:txBody>
          <a:bodyPr wrap="none" rtlCol="0" anchor="t"/>
          <a:lstStyle/>
          <a:p>
            <a:pPr marL="0" indent="0">
              <a:lnSpc>
                <a:spcPts val="5718"/>
              </a:lnSpc>
              <a:buNone/>
            </a:pPr>
            <a:r>
              <a:rPr lang="en-US" sz="4574" dirty="0">
                <a:solidFill>
                  <a:srgbClr val="6EB9FC"/>
                </a:solidFill>
                <a:latin typeface="Lora" pitchFamily="34" charset="0"/>
                <a:ea typeface="Lora" pitchFamily="34" charset="-122"/>
                <a:cs typeface="Lora" pitchFamily="34" charset="-120"/>
              </a:rPr>
              <a:t>Analyse et Conception</a:t>
            </a:r>
            <a:endParaRPr lang="en-US" sz="4574" dirty="0"/>
          </a:p>
        </p:txBody>
      </p:sp>
      <p:sp>
        <p:nvSpPr>
          <p:cNvPr id="5" name="Text 3"/>
          <p:cNvSpPr/>
          <p:nvPr/>
        </p:nvSpPr>
        <p:spPr>
          <a:xfrm>
            <a:off x="968693" y="2592586"/>
            <a:ext cx="2904530" cy="363141"/>
          </a:xfrm>
          <a:prstGeom prst="rect">
            <a:avLst/>
          </a:prstGeom>
          <a:noFill/>
          <a:ln/>
        </p:spPr>
        <p:txBody>
          <a:bodyPr wrap="none" rtlCol="0" anchor="t"/>
          <a:lstStyle/>
          <a:p>
            <a:pPr marL="0" indent="0">
              <a:lnSpc>
                <a:spcPts val="2859"/>
              </a:lnSpc>
              <a:buNone/>
            </a:pPr>
            <a:r>
              <a:rPr lang="en-US" sz="2287" dirty="0">
                <a:solidFill>
                  <a:srgbClr val="6EB9FC"/>
                </a:solidFill>
                <a:latin typeface="Lora" pitchFamily="34" charset="0"/>
                <a:ea typeface="Lora" pitchFamily="34" charset="-122"/>
                <a:cs typeface="Lora" pitchFamily="34" charset="-120"/>
              </a:rPr>
              <a:t>Analyse des Besoins</a:t>
            </a:r>
            <a:endParaRPr lang="en-US" sz="2287" dirty="0"/>
          </a:p>
        </p:txBody>
      </p:sp>
      <p:sp>
        <p:nvSpPr>
          <p:cNvPr id="6" name="Text 4"/>
          <p:cNvSpPr/>
          <p:nvPr/>
        </p:nvSpPr>
        <p:spPr>
          <a:xfrm>
            <a:off x="968693" y="3202543"/>
            <a:ext cx="3828931" cy="3555444"/>
          </a:xfrm>
          <a:prstGeom prst="rect">
            <a:avLst/>
          </a:prstGeom>
          <a:noFill/>
          <a:ln/>
        </p:spPr>
        <p:txBody>
          <a:bodyPr wrap="square" rtlCol="0" anchor="t"/>
          <a:lstStyle/>
          <a:p>
            <a:pPr marL="0" indent="0">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L'analyse des besoins a permis d'identifier les principales exigences fonctionnelles et non fonctionnelles du système, telles que la gestion des comptes utilisateurs, l'ajout de projets et de stages, et les interactions entre les différents acteurs (étudiants, professeurs, administrateurs).</a:t>
            </a:r>
            <a:endParaRPr lang="en-US" sz="1944" dirty="0"/>
          </a:p>
        </p:txBody>
      </p:sp>
      <p:sp>
        <p:nvSpPr>
          <p:cNvPr id="7" name="Text 5"/>
          <p:cNvSpPr/>
          <p:nvPr/>
        </p:nvSpPr>
        <p:spPr>
          <a:xfrm>
            <a:off x="5407462" y="2592586"/>
            <a:ext cx="3210639" cy="363141"/>
          </a:xfrm>
          <a:prstGeom prst="rect">
            <a:avLst/>
          </a:prstGeom>
          <a:noFill/>
          <a:ln/>
        </p:spPr>
        <p:txBody>
          <a:bodyPr wrap="none" rtlCol="0" anchor="t"/>
          <a:lstStyle/>
          <a:p>
            <a:pPr marL="0" indent="0">
              <a:lnSpc>
                <a:spcPts val="2859"/>
              </a:lnSpc>
              <a:buNone/>
            </a:pPr>
            <a:r>
              <a:rPr lang="en-US" sz="2287" dirty="0">
                <a:solidFill>
                  <a:srgbClr val="6EB9FC"/>
                </a:solidFill>
                <a:latin typeface="Lora" pitchFamily="34" charset="0"/>
                <a:ea typeface="Lora" pitchFamily="34" charset="-122"/>
                <a:cs typeface="Lora" pitchFamily="34" charset="-120"/>
              </a:rPr>
              <a:t>Conception du Système</a:t>
            </a:r>
            <a:endParaRPr lang="en-US" sz="2287" dirty="0"/>
          </a:p>
        </p:txBody>
      </p:sp>
      <p:sp>
        <p:nvSpPr>
          <p:cNvPr id="8" name="Text 6"/>
          <p:cNvSpPr/>
          <p:nvPr/>
        </p:nvSpPr>
        <p:spPr>
          <a:xfrm>
            <a:off x="5407462" y="3202543"/>
            <a:ext cx="3828931" cy="3160395"/>
          </a:xfrm>
          <a:prstGeom prst="rect">
            <a:avLst/>
          </a:prstGeom>
          <a:noFill/>
          <a:ln/>
        </p:spPr>
        <p:txBody>
          <a:bodyPr wrap="square" rtlCol="0" anchor="t"/>
          <a:lstStyle/>
          <a:p>
            <a:pPr marL="0" indent="0">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La phase de conception a abouti à la création d'un modèle conceptuel de données (MCD) pour représenter les entités clés et leurs relations, ainsi que des diagrammes de classe, d'activité et de cas d'utilisation pour visualiser l'architecture et le fonctionnement de l'application.</a:t>
            </a:r>
            <a:endParaRPr lang="en-US" sz="1944" dirty="0"/>
          </a:p>
        </p:txBody>
      </p:sp>
      <p:sp>
        <p:nvSpPr>
          <p:cNvPr id="9" name="Text 7"/>
          <p:cNvSpPr/>
          <p:nvPr/>
        </p:nvSpPr>
        <p:spPr>
          <a:xfrm>
            <a:off x="9846231" y="2592586"/>
            <a:ext cx="2904530" cy="363141"/>
          </a:xfrm>
          <a:prstGeom prst="rect">
            <a:avLst/>
          </a:prstGeom>
          <a:noFill/>
          <a:ln/>
        </p:spPr>
        <p:txBody>
          <a:bodyPr wrap="none" rtlCol="0" anchor="t"/>
          <a:lstStyle/>
          <a:p>
            <a:pPr marL="0" indent="0">
              <a:lnSpc>
                <a:spcPts val="2859"/>
              </a:lnSpc>
              <a:buNone/>
            </a:pPr>
            <a:r>
              <a:rPr lang="en-US" sz="2287" dirty="0">
                <a:solidFill>
                  <a:srgbClr val="6EB9FC"/>
                </a:solidFill>
                <a:latin typeface="Lora" pitchFamily="34" charset="0"/>
                <a:ea typeface="Lora" pitchFamily="34" charset="-122"/>
                <a:cs typeface="Lora" pitchFamily="34" charset="-120"/>
              </a:rPr>
              <a:t>Technologie Utilisées</a:t>
            </a:r>
            <a:endParaRPr lang="en-US" sz="2287" dirty="0"/>
          </a:p>
        </p:txBody>
      </p:sp>
      <p:sp>
        <p:nvSpPr>
          <p:cNvPr id="10" name="Text 8"/>
          <p:cNvSpPr/>
          <p:nvPr/>
        </p:nvSpPr>
        <p:spPr>
          <a:xfrm>
            <a:off x="9846231" y="3202543"/>
            <a:ext cx="3828931" cy="2765346"/>
          </a:xfrm>
          <a:prstGeom prst="rect">
            <a:avLst/>
          </a:prstGeom>
          <a:noFill/>
          <a:ln/>
        </p:spPr>
        <p:txBody>
          <a:bodyPr wrap="square" rtlCol="0" anchor="t"/>
          <a:lstStyle/>
          <a:p>
            <a:pPr marL="0" indent="0">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Le développement de l'application s'appuie sur un ensemble de technologies web modernes, notamment HTML, CSS, JavaScript, PHP et le framework Bootstrap, ainsi que des outils de gestion de projet comme Git et GitHub.</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27790" y="1089660"/>
            <a:ext cx="4311848" cy="538996"/>
          </a:xfrm>
          <a:prstGeom prst="rect">
            <a:avLst/>
          </a:prstGeom>
          <a:noFill/>
          <a:ln/>
        </p:spPr>
        <p:txBody>
          <a:bodyPr wrap="none" rtlCol="0" anchor="t"/>
          <a:lstStyle/>
          <a:p>
            <a:pPr marL="0" indent="0">
              <a:lnSpc>
                <a:spcPts val="4244"/>
              </a:lnSpc>
              <a:buNone/>
            </a:pPr>
            <a:r>
              <a:rPr lang="en-US" sz="3395" dirty="0">
                <a:solidFill>
                  <a:srgbClr val="6EB9FC"/>
                </a:solidFill>
                <a:latin typeface="Lora" pitchFamily="34" charset="0"/>
                <a:ea typeface="Lora" pitchFamily="34" charset="-122"/>
                <a:cs typeface="Lora" pitchFamily="34" charset="-120"/>
              </a:rPr>
              <a:t>Fonctionnalités Clés</a:t>
            </a:r>
            <a:endParaRPr lang="en-US" sz="3395" dirty="0"/>
          </a:p>
        </p:txBody>
      </p:sp>
      <p:sp>
        <p:nvSpPr>
          <p:cNvPr id="6" name="Shape 3"/>
          <p:cNvSpPr/>
          <p:nvPr/>
        </p:nvSpPr>
        <p:spPr>
          <a:xfrm>
            <a:off x="6127790" y="2109549"/>
            <a:ext cx="412313" cy="412313"/>
          </a:xfrm>
          <a:prstGeom prst="roundRect">
            <a:avLst>
              <a:gd name="adj" fmla="val 13334"/>
            </a:avLst>
          </a:prstGeom>
          <a:solidFill>
            <a:srgbClr val="363A4A"/>
          </a:solidFill>
          <a:ln/>
        </p:spPr>
      </p:sp>
      <p:sp>
        <p:nvSpPr>
          <p:cNvPr id="7" name="Text 4"/>
          <p:cNvSpPr/>
          <p:nvPr/>
        </p:nvSpPr>
        <p:spPr>
          <a:xfrm>
            <a:off x="6286857" y="2186345"/>
            <a:ext cx="94178" cy="258723"/>
          </a:xfrm>
          <a:prstGeom prst="rect">
            <a:avLst/>
          </a:prstGeom>
          <a:noFill/>
          <a:ln/>
        </p:spPr>
        <p:txBody>
          <a:bodyPr wrap="none" rtlCol="0" anchor="t"/>
          <a:lstStyle/>
          <a:p>
            <a:pPr marL="0" indent="0" algn="ctr">
              <a:lnSpc>
                <a:spcPts val="2037"/>
              </a:lnSpc>
              <a:buNone/>
            </a:pPr>
            <a:r>
              <a:rPr lang="en-US" sz="2037" dirty="0">
                <a:solidFill>
                  <a:srgbClr val="6EB9FC"/>
                </a:solidFill>
                <a:latin typeface="Lora" pitchFamily="34" charset="0"/>
                <a:ea typeface="Lora" pitchFamily="34" charset="-122"/>
                <a:cs typeface="Lora" pitchFamily="34" charset="-120"/>
              </a:rPr>
              <a:t>1</a:t>
            </a:r>
            <a:endParaRPr lang="en-US" sz="2037" dirty="0"/>
          </a:p>
        </p:txBody>
      </p:sp>
      <p:sp>
        <p:nvSpPr>
          <p:cNvPr id="8" name="Text 5"/>
          <p:cNvSpPr/>
          <p:nvPr/>
        </p:nvSpPr>
        <p:spPr>
          <a:xfrm>
            <a:off x="6723340" y="2109549"/>
            <a:ext cx="2395776" cy="269438"/>
          </a:xfrm>
          <a:prstGeom prst="rect">
            <a:avLst/>
          </a:prstGeom>
          <a:noFill/>
          <a:ln/>
        </p:spPr>
        <p:txBody>
          <a:bodyPr wrap="none" rtlCol="0" anchor="t"/>
          <a:lstStyle/>
          <a:p>
            <a:pPr marL="0" indent="0">
              <a:lnSpc>
                <a:spcPts val="2122"/>
              </a:lnSpc>
              <a:buNone/>
            </a:pPr>
            <a:r>
              <a:rPr lang="en-US" sz="1698" dirty="0">
                <a:solidFill>
                  <a:srgbClr val="6EB9FC"/>
                </a:solidFill>
                <a:latin typeface="Lora" pitchFamily="34" charset="0"/>
                <a:ea typeface="Lora" pitchFamily="34" charset="-122"/>
                <a:cs typeface="Lora" pitchFamily="34" charset="-120"/>
              </a:rPr>
              <a:t>Gestion des Utilisateurs</a:t>
            </a:r>
            <a:endParaRPr lang="en-US" sz="1698" dirty="0"/>
          </a:p>
        </p:txBody>
      </p:sp>
      <p:sp>
        <p:nvSpPr>
          <p:cNvPr id="9" name="Text 6"/>
          <p:cNvSpPr/>
          <p:nvPr/>
        </p:nvSpPr>
        <p:spPr>
          <a:xfrm>
            <a:off x="6723340" y="2488883"/>
            <a:ext cx="7265670" cy="586264"/>
          </a:xfrm>
          <a:prstGeom prst="rect">
            <a:avLst/>
          </a:prstGeom>
          <a:noFill/>
          <a:ln/>
        </p:spPr>
        <p:txBody>
          <a:bodyPr wrap="square" rtlCol="0" anchor="t"/>
          <a:lstStyle/>
          <a:p>
            <a:pPr marL="0" indent="0">
              <a:lnSpc>
                <a:spcPts val="2309"/>
              </a:lnSpc>
              <a:buNone/>
            </a:pPr>
            <a:r>
              <a:rPr lang="en-US" sz="1443" dirty="0">
                <a:solidFill>
                  <a:srgbClr val="D6E5EF"/>
                </a:solidFill>
                <a:latin typeface="Source Sans Pro" pitchFamily="34" charset="0"/>
                <a:ea typeface="Source Sans Pro" pitchFamily="34" charset="-122"/>
                <a:cs typeface="Source Sans Pro" pitchFamily="34" charset="-120"/>
              </a:rPr>
              <a:t>L'application permet aux administrateurs de créer, modifier et supprimer les comptes des utilisateurs (étudiants, professeurs, entreprises).</a:t>
            </a:r>
            <a:endParaRPr lang="en-US" sz="1443" dirty="0"/>
          </a:p>
        </p:txBody>
      </p:sp>
      <p:sp>
        <p:nvSpPr>
          <p:cNvPr id="10" name="Shape 7"/>
          <p:cNvSpPr/>
          <p:nvPr/>
        </p:nvSpPr>
        <p:spPr>
          <a:xfrm>
            <a:off x="6127790" y="3464481"/>
            <a:ext cx="412313" cy="412313"/>
          </a:xfrm>
          <a:prstGeom prst="roundRect">
            <a:avLst>
              <a:gd name="adj" fmla="val 13334"/>
            </a:avLst>
          </a:prstGeom>
          <a:solidFill>
            <a:srgbClr val="363A4A"/>
          </a:solidFill>
          <a:ln/>
        </p:spPr>
      </p:sp>
      <p:sp>
        <p:nvSpPr>
          <p:cNvPr id="11" name="Text 8"/>
          <p:cNvSpPr/>
          <p:nvPr/>
        </p:nvSpPr>
        <p:spPr>
          <a:xfrm>
            <a:off x="6264473" y="3541276"/>
            <a:ext cx="138946" cy="258723"/>
          </a:xfrm>
          <a:prstGeom prst="rect">
            <a:avLst/>
          </a:prstGeom>
          <a:noFill/>
          <a:ln/>
        </p:spPr>
        <p:txBody>
          <a:bodyPr wrap="none" rtlCol="0" anchor="t"/>
          <a:lstStyle/>
          <a:p>
            <a:pPr marL="0" indent="0" algn="ctr">
              <a:lnSpc>
                <a:spcPts val="2037"/>
              </a:lnSpc>
              <a:buNone/>
            </a:pPr>
            <a:r>
              <a:rPr lang="en-US" sz="2037" dirty="0">
                <a:solidFill>
                  <a:srgbClr val="6EB9FC"/>
                </a:solidFill>
                <a:latin typeface="Lora" pitchFamily="34" charset="0"/>
                <a:ea typeface="Lora" pitchFamily="34" charset="-122"/>
                <a:cs typeface="Lora" pitchFamily="34" charset="-120"/>
              </a:rPr>
              <a:t>2</a:t>
            </a:r>
            <a:endParaRPr lang="en-US" sz="2037" dirty="0"/>
          </a:p>
        </p:txBody>
      </p:sp>
      <p:sp>
        <p:nvSpPr>
          <p:cNvPr id="12" name="Text 9"/>
          <p:cNvSpPr/>
          <p:nvPr/>
        </p:nvSpPr>
        <p:spPr>
          <a:xfrm>
            <a:off x="6723340" y="3464481"/>
            <a:ext cx="2890361" cy="269438"/>
          </a:xfrm>
          <a:prstGeom prst="rect">
            <a:avLst/>
          </a:prstGeom>
          <a:noFill/>
          <a:ln/>
        </p:spPr>
        <p:txBody>
          <a:bodyPr wrap="none" rtlCol="0" anchor="t"/>
          <a:lstStyle/>
          <a:p>
            <a:pPr marL="0" indent="0">
              <a:lnSpc>
                <a:spcPts val="2122"/>
              </a:lnSpc>
              <a:buNone/>
            </a:pPr>
            <a:r>
              <a:rPr lang="en-US" sz="1698" dirty="0">
                <a:solidFill>
                  <a:srgbClr val="6EB9FC"/>
                </a:solidFill>
                <a:latin typeface="Lora" pitchFamily="34" charset="0"/>
                <a:ea typeface="Lora" pitchFamily="34" charset="-122"/>
                <a:cs typeface="Lora" pitchFamily="34" charset="-120"/>
              </a:rPr>
              <a:t>Ajout de Projets Intégrateurs</a:t>
            </a:r>
            <a:endParaRPr lang="en-US" sz="1698" dirty="0"/>
          </a:p>
        </p:txBody>
      </p:sp>
      <p:sp>
        <p:nvSpPr>
          <p:cNvPr id="13" name="Text 10"/>
          <p:cNvSpPr/>
          <p:nvPr/>
        </p:nvSpPr>
        <p:spPr>
          <a:xfrm>
            <a:off x="6723340" y="3843814"/>
            <a:ext cx="7265670" cy="586264"/>
          </a:xfrm>
          <a:prstGeom prst="rect">
            <a:avLst/>
          </a:prstGeom>
          <a:noFill/>
          <a:ln/>
        </p:spPr>
        <p:txBody>
          <a:bodyPr wrap="square" rtlCol="0" anchor="t"/>
          <a:lstStyle/>
          <a:p>
            <a:pPr marL="0" indent="0">
              <a:lnSpc>
                <a:spcPts val="2309"/>
              </a:lnSpc>
              <a:buNone/>
            </a:pPr>
            <a:r>
              <a:rPr lang="en-US" sz="1443" dirty="0">
                <a:solidFill>
                  <a:srgbClr val="D6E5EF"/>
                </a:solidFill>
                <a:latin typeface="Source Sans Pro" pitchFamily="34" charset="0"/>
                <a:ea typeface="Source Sans Pro" pitchFamily="34" charset="-122"/>
                <a:cs typeface="Source Sans Pro" pitchFamily="34" charset="-120"/>
              </a:rPr>
              <a:t>Les professeurs et les administrateurs peuvent ajouter de nouveaux projets intégrateurs avec des détails tels que le titre, la description et les dates.</a:t>
            </a:r>
            <a:endParaRPr lang="en-US" sz="1443" dirty="0"/>
          </a:p>
        </p:txBody>
      </p:sp>
      <p:sp>
        <p:nvSpPr>
          <p:cNvPr id="14" name="Shape 11"/>
          <p:cNvSpPr/>
          <p:nvPr/>
        </p:nvSpPr>
        <p:spPr>
          <a:xfrm>
            <a:off x="6127790" y="4819412"/>
            <a:ext cx="412313" cy="412313"/>
          </a:xfrm>
          <a:prstGeom prst="roundRect">
            <a:avLst>
              <a:gd name="adj" fmla="val 13334"/>
            </a:avLst>
          </a:prstGeom>
          <a:solidFill>
            <a:srgbClr val="363A4A"/>
          </a:solidFill>
          <a:ln/>
        </p:spPr>
      </p:sp>
      <p:sp>
        <p:nvSpPr>
          <p:cNvPr id="15" name="Text 12"/>
          <p:cNvSpPr/>
          <p:nvPr/>
        </p:nvSpPr>
        <p:spPr>
          <a:xfrm>
            <a:off x="6261854" y="4896207"/>
            <a:ext cx="144066" cy="258723"/>
          </a:xfrm>
          <a:prstGeom prst="rect">
            <a:avLst/>
          </a:prstGeom>
          <a:noFill/>
          <a:ln/>
        </p:spPr>
        <p:txBody>
          <a:bodyPr wrap="none" rtlCol="0" anchor="t"/>
          <a:lstStyle/>
          <a:p>
            <a:pPr marL="0" indent="0" algn="ctr">
              <a:lnSpc>
                <a:spcPts val="2037"/>
              </a:lnSpc>
              <a:buNone/>
            </a:pPr>
            <a:r>
              <a:rPr lang="en-US" sz="2037" dirty="0">
                <a:solidFill>
                  <a:srgbClr val="6EB9FC"/>
                </a:solidFill>
                <a:latin typeface="Lora" pitchFamily="34" charset="0"/>
                <a:ea typeface="Lora" pitchFamily="34" charset="-122"/>
                <a:cs typeface="Lora" pitchFamily="34" charset="-120"/>
              </a:rPr>
              <a:t>3</a:t>
            </a:r>
            <a:endParaRPr lang="en-US" sz="2037" dirty="0"/>
          </a:p>
        </p:txBody>
      </p:sp>
      <p:sp>
        <p:nvSpPr>
          <p:cNvPr id="16" name="Text 13"/>
          <p:cNvSpPr/>
          <p:nvPr/>
        </p:nvSpPr>
        <p:spPr>
          <a:xfrm>
            <a:off x="6723340" y="4819412"/>
            <a:ext cx="2155865" cy="269438"/>
          </a:xfrm>
          <a:prstGeom prst="rect">
            <a:avLst/>
          </a:prstGeom>
          <a:noFill/>
          <a:ln/>
        </p:spPr>
        <p:txBody>
          <a:bodyPr wrap="none" rtlCol="0" anchor="t"/>
          <a:lstStyle/>
          <a:p>
            <a:pPr marL="0" indent="0">
              <a:lnSpc>
                <a:spcPts val="2122"/>
              </a:lnSpc>
              <a:buNone/>
            </a:pPr>
            <a:r>
              <a:rPr lang="en-US" sz="1698" dirty="0">
                <a:solidFill>
                  <a:srgbClr val="6EB9FC"/>
                </a:solidFill>
                <a:latin typeface="Lora" pitchFamily="34" charset="0"/>
                <a:ea typeface="Lora" pitchFamily="34" charset="-122"/>
                <a:cs typeface="Lora" pitchFamily="34" charset="-120"/>
              </a:rPr>
              <a:t>Ajout de Stages</a:t>
            </a:r>
            <a:endParaRPr lang="en-US" sz="1698" dirty="0"/>
          </a:p>
        </p:txBody>
      </p:sp>
      <p:sp>
        <p:nvSpPr>
          <p:cNvPr id="17" name="Text 14"/>
          <p:cNvSpPr/>
          <p:nvPr/>
        </p:nvSpPr>
        <p:spPr>
          <a:xfrm>
            <a:off x="6723340" y="5198745"/>
            <a:ext cx="7265670" cy="586264"/>
          </a:xfrm>
          <a:prstGeom prst="rect">
            <a:avLst/>
          </a:prstGeom>
          <a:noFill/>
          <a:ln/>
        </p:spPr>
        <p:txBody>
          <a:bodyPr wrap="square" rtlCol="0" anchor="t"/>
          <a:lstStyle/>
          <a:p>
            <a:pPr marL="0" indent="0">
              <a:lnSpc>
                <a:spcPts val="2309"/>
              </a:lnSpc>
              <a:buNone/>
            </a:pPr>
            <a:r>
              <a:rPr lang="en-US" sz="1443" dirty="0">
                <a:solidFill>
                  <a:srgbClr val="D6E5EF"/>
                </a:solidFill>
                <a:latin typeface="Source Sans Pro" pitchFamily="34" charset="0"/>
                <a:ea typeface="Source Sans Pro" pitchFamily="34" charset="-122"/>
                <a:cs typeface="Source Sans Pro" pitchFamily="34" charset="-120"/>
              </a:rPr>
              <a:t>Les entreprises et les administrateurs peuvent ajouter de nouvelles offres de stages avec des informations comme le titre, la description et les dates.</a:t>
            </a:r>
            <a:endParaRPr lang="en-US" sz="1443" dirty="0"/>
          </a:p>
        </p:txBody>
      </p:sp>
      <p:sp>
        <p:nvSpPr>
          <p:cNvPr id="18" name="Shape 15"/>
          <p:cNvSpPr/>
          <p:nvPr/>
        </p:nvSpPr>
        <p:spPr>
          <a:xfrm>
            <a:off x="6127790" y="6174343"/>
            <a:ext cx="412313" cy="412313"/>
          </a:xfrm>
          <a:prstGeom prst="roundRect">
            <a:avLst>
              <a:gd name="adj" fmla="val 13334"/>
            </a:avLst>
          </a:prstGeom>
          <a:solidFill>
            <a:srgbClr val="363A4A"/>
          </a:solidFill>
          <a:ln/>
        </p:spPr>
      </p:sp>
      <p:sp>
        <p:nvSpPr>
          <p:cNvPr id="19" name="Text 16"/>
          <p:cNvSpPr/>
          <p:nvPr/>
        </p:nvSpPr>
        <p:spPr>
          <a:xfrm>
            <a:off x="6263759" y="6251138"/>
            <a:ext cx="140256" cy="258723"/>
          </a:xfrm>
          <a:prstGeom prst="rect">
            <a:avLst/>
          </a:prstGeom>
          <a:noFill/>
          <a:ln/>
        </p:spPr>
        <p:txBody>
          <a:bodyPr wrap="none" rtlCol="0" anchor="t"/>
          <a:lstStyle/>
          <a:p>
            <a:pPr marL="0" indent="0" algn="ctr">
              <a:lnSpc>
                <a:spcPts val="2037"/>
              </a:lnSpc>
              <a:buNone/>
            </a:pPr>
            <a:r>
              <a:rPr lang="en-US" sz="2037" dirty="0">
                <a:solidFill>
                  <a:srgbClr val="6EB9FC"/>
                </a:solidFill>
                <a:latin typeface="Lora" pitchFamily="34" charset="0"/>
                <a:ea typeface="Lora" pitchFamily="34" charset="-122"/>
                <a:cs typeface="Lora" pitchFamily="34" charset="-120"/>
              </a:rPr>
              <a:t>4</a:t>
            </a:r>
            <a:endParaRPr lang="en-US" sz="2037" dirty="0"/>
          </a:p>
        </p:txBody>
      </p:sp>
      <p:sp>
        <p:nvSpPr>
          <p:cNvPr id="20" name="Text 17"/>
          <p:cNvSpPr/>
          <p:nvPr/>
        </p:nvSpPr>
        <p:spPr>
          <a:xfrm>
            <a:off x="6723340" y="6174343"/>
            <a:ext cx="2581394" cy="269438"/>
          </a:xfrm>
          <a:prstGeom prst="rect">
            <a:avLst/>
          </a:prstGeom>
          <a:noFill/>
          <a:ln/>
        </p:spPr>
        <p:txBody>
          <a:bodyPr wrap="none" rtlCol="0" anchor="t"/>
          <a:lstStyle/>
          <a:p>
            <a:pPr marL="0" indent="0">
              <a:lnSpc>
                <a:spcPts val="2122"/>
              </a:lnSpc>
              <a:buNone/>
            </a:pPr>
            <a:r>
              <a:rPr lang="en-US" sz="1698" dirty="0">
                <a:solidFill>
                  <a:srgbClr val="6EB9FC"/>
                </a:solidFill>
                <a:latin typeface="Lora" pitchFamily="34" charset="0"/>
                <a:ea typeface="Lora" pitchFamily="34" charset="-122"/>
                <a:cs typeface="Lora" pitchFamily="34" charset="-120"/>
              </a:rPr>
              <a:t>Gestion des Candidatures</a:t>
            </a:r>
            <a:endParaRPr lang="en-US" sz="1698" dirty="0"/>
          </a:p>
        </p:txBody>
      </p:sp>
      <p:sp>
        <p:nvSpPr>
          <p:cNvPr id="21" name="Text 18"/>
          <p:cNvSpPr/>
          <p:nvPr/>
        </p:nvSpPr>
        <p:spPr>
          <a:xfrm>
            <a:off x="6723340" y="6553676"/>
            <a:ext cx="7265670" cy="586264"/>
          </a:xfrm>
          <a:prstGeom prst="rect">
            <a:avLst/>
          </a:prstGeom>
          <a:noFill/>
          <a:ln/>
        </p:spPr>
        <p:txBody>
          <a:bodyPr wrap="square" rtlCol="0" anchor="t"/>
          <a:lstStyle/>
          <a:p>
            <a:pPr marL="0" indent="0">
              <a:lnSpc>
                <a:spcPts val="2309"/>
              </a:lnSpc>
              <a:buNone/>
            </a:pPr>
            <a:r>
              <a:rPr lang="en-US" sz="1443" dirty="0">
                <a:solidFill>
                  <a:srgbClr val="D6E5EF"/>
                </a:solidFill>
                <a:latin typeface="Source Sans Pro" pitchFamily="34" charset="0"/>
                <a:ea typeface="Source Sans Pro" pitchFamily="34" charset="-122"/>
                <a:cs typeface="Source Sans Pro" pitchFamily="34" charset="-120"/>
              </a:rPr>
              <a:t>Les étudiants peuvent postuler aux stages en ligne et suivre l'état de leurs candidatures. Les administrateurs peuvent gérer et affecter les étudiants aux stages.</a:t>
            </a:r>
            <a:endParaRPr lang="en-US" sz="1443"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9335572"/>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5486400" cy="9335572"/>
          </a:xfrm>
          <a:prstGeom prst="rect">
            <a:avLst/>
          </a:prstGeom>
        </p:spPr>
      </p:pic>
      <p:sp>
        <p:nvSpPr>
          <p:cNvPr id="5" name="Text 2"/>
          <p:cNvSpPr/>
          <p:nvPr/>
        </p:nvSpPr>
        <p:spPr>
          <a:xfrm>
            <a:off x="6091238" y="475178"/>
            <a:ext cx="4222552" cy="508159"/>
          </a:xfrm>
          <a:prstGeom prst="rect">
            <a:avLst/>
          </a:prstGeom>
          <a:noFill/>
          <a:ln/>
        </p:spPr>
        <p:txBody>
          <a:bodyPr wrap="none" rtlCol="0" anchor="t"/>
          <a:lstStyle/>
          <a:p>
            <a:pPr marL="0" indent="0">
              <a:lnSpc>
                <a:spcPts val="4002"/>
              </a:lnSpc>
              <a:buNone/>
            </a:pPr>
            <a:r>
              <a:rPr lang="en-US" sz="3202" dirty="0">
                <a:solidFill>
                  <a:srgbClr val="6EB9FC"/>
                </a:solidFill>
                <a:latin typeface="Lora" pitchFamily="34" charset="0"/>
                <a:ea typeface="Lora" pitchFamily="34" charset="-122"/>
                <a:cs typeface="Lora" pitchFamily="34" charset="-120"/>
              </a:rPr>
              <a:t>Expérience Utilisateur</a:t>
            </a:r>
            <a:endParaRPr lang="en-US" sz="3202" dirty="0"/>
          </a:p>
        </p:txBody>
      </p:sp>
      <p:pic>
        <p:nvPicPr>
          <p:cNvPr id="6" name="Image 1" descr="preencoded.png"/>
          <p:cNvPicPr>
            <a:picLocks noChangeAspect="1"/>
          </p:cNvPicPr>
          <p:nvPr/>
        </p:nvPicPr>
        <p:blipFill>
          <a:blip r:embed="rId4"/>
          <a:stretch>
            <a:fillRect/>
          </a:stretch>
        </p:blipFill>
        <p:spPr>
          <a:xfrm>
            <a:off x="6091238" y="1242536"/>
            <a:ext cx="431959" cy="431959"/>
          </a:xfrm>
          <a:prstGeom prst="rect">
            <a:avLst/>
          </a:prstGeom>
        </p:spPr>
      </p:pic>
      <p:sp>
        <p:nvSpPr>
          <p:cNvPr id="7" name="Text 3"/>
          <p:cNvSpPr/>
          <p:nvPr/>
        </p:nvSpPr>
        <p:spPr>
          <a:xfrm>
            <a:off x="6091238" y="1847255"/>
            <a:ext cx="2033111" cy="254198"/>
          </a:xfrm>
          <a:prstGeom prst="rect">
            <a:avLst/>
          </a:prstGeom>
          <a:noFill/>
          <a:ln/>
        </p:spPr>
        <p:txBody>
          <a:bodyPr wrap="none" rtlCol="0" anchor="t"/>
          <a:lstStyle/>
          <a:p>
            <a:pPr marL="0" indent="0" algn="l">
              <a:lnSpc>
                <a:spcPts val="2001"/>
              </a:lnSpc>
              <a:buNone/>
            </a:pPr>
            <a:r>
              <a:rPr lang="en-US" sz="1601" dirty="0">
                <a:solidFill>
                  <a:srgbClr val="6EB9FC"/>
                </a:solidFill>
                <a:latin typeface="Lora" pitchFamily="34" charset="0"/>
                <a:ea typeface="Lora" pitchFamily="34" charset="-122"/>
                <a:cs typeface="Lora" pitchFamily="34" charset="-120"/>
              </a:rPr>
              <a:t>Compte Utilisateur</a:t>
            </a:r>
            <a:endParaRPr lang="en-US" sz="1601" dirty="0"/>
          </a:p>
        </p:txBody>
      </p:sp>
      <p:sp>
        <p:nvSpPr>
          <p:cNvPr id="8" name="Text 4"/>
          <p:cNvSpPr/>
          <p:nvPr/>
        </p:nvSpPr>
        <p:spPr>
          <a:xfrm>
            <a:off x="6091238" y="2205038"/>
            <a:ext cx="7934325" cy="553164"/>
          </a:xfrm>
          <a:prstGeom prst="rect">
            <a:avLst/>
          </a:prstGeom>
          <a:noFill/>
          <a:ln/>
        </p:spPr>
        <p:txBody>
          <a:bodyPr wrap="squar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Les utilisateurs peuvent créer et gérer leur compte personnel, avec des rôles et des permissions adaptés à leur profil (étudiant, professeur, entreprise, administrateur).</a:t>
            </a:r>
            <a:endParaRPr lang="en-US" sz="1361" dirty="0"/>
          </a:p>
        </p:txBody>
      </p:sp>
      <p:pic>
        <p:nvPicPr>
          <p:cNvPr id="9" name="Image 2" descr="preencoded.png"/>
          <p:cNvPicPr>
            <a:picLocks noChangeAspect="1"/>
          </p:cNvPicPr>
          <p:nvPr/>
        </p:nvPicPr>
        <p:blipFill>
          <a:blip r:embed="rId5"/>
          <a:stretch>
            <a:fillRect/>
          </a:stretch>
        </p:blipFill>
        <p:spPr>
          <a:xfrm>
            <a:off x="6091238" y="3276600"/>
            <a:ext cx="431959" cy="431959"/>
          </a:xfrm>
          <a:prstGeom prst="rect">
            <a:avLst/>
          </a:prstGeom>
        </p:spPr>
      </p:pic>
      <p:sp>
        <p:nvSpPr>
          <p:cNvPr id="10" name="Text 5"/>
          <p:cNvSpPr/>
          <p:nvPr/>
        </p:nvSpPr>
        <p:spPr>
          <a:xfrm>
            <a:off x="6091238" y="3881318"/>
            <a:ext cx="2033111" cy="254198"/>
          </a:xfrm>
          <a:prstGeom prst="rect">
            <a:avLst/>
          </a:prstGeom>
          <a:noFill/>
          <a:ln/>
        </p:spPr>
        <p:txBody>
          <a:bodyPr wrap="none" rtlCol="0" anchor="t"/>
          <a:lstStyle/>
          <a:p>
            <a:pPr marL="0" indent="0" algn="l">
              <a:lnSpc>
                <a:spcPts val="2001"/>
              </a:lnSpc>
              <a:buNone/>
            </a:pPr>
            <a:r>
              <a:rPr lang="en-US" sz="1601" dirty="0">
                <a:solidFill>
                  <a:srgbClr val="6EB9FC"/>
                </a:solidFill>
                <a:latin typeface="Lora" pitchFamily="34" charset="0"/>
                <a:ea typeface="Lora" pitchFamily="34" charset="-122"/>
                <a:cs typeface="Lora" pitchFamily="34" charset="-120"/>
              </a:rPr>
              <a:t>Projets Intégrateurs</a:t>
            </a:r>
            <a:endParaRPr lang="en-US" sz="1601" dirty="0"/>
          </a:p>
        </p:txBody>
      </p:sp>
      <p:sp>
        <p:nvSpPr>
          <p:cNvPr id="11" name="Text 6"/>
          <p:cNvSpPr/>
          <p:nvPr/>
        </p:nvSpPr>
        <p:spPr>
          <a:xfrm>
            <a:off x="6091238" y="4239101"/>
            <a:ext cx="7934325" cy="553164"/>
          </a:xfrm>
          <a:prstGeom prst="rect">
            <a:avLst/>
          </a:prstGeom>
          <a:noFill/>
          <a:ln/>
        </p:spPr>
        <p:txBody>
          <a:bodyPr wrap="squar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Les étudiants peuvent consulter les projets intégrateurs disponibles, tandis que les professeurs et les administrateurs peuvent ajouter de nouveaux projets.</a:t>
            </a:r>
            <a:endParaRPr lang="en-US" sz="1361" dirty="0"/>
          </a:p>
        </p:txBody>
      </p:sp>
      <p:pic>
        <p:nvPicPr>
          <p:cNvPr id="12" name="Image 3" descr="preencoded.png"/>
          <p:cNvPicPr>
            <a:picLocks noChangeAspect="1"/>
          </p:cNvPicPr>
          <p:nvPr/>
        </p:nvPicPr>
        <p:blipFill>
          <a:blip r:embed="rId6"/>
          <a:stretch>
            <a:fillRect/>
          </a:stretch>
        </p:blipFill>
        <p:spPr>
          <a:xfrm>
            <a:off x="6091238" y="5310664"/>
            <a:ext cx="431959" cy="431959"/>
          </a:xfrm>
          <a:prstGeom prst="rect">
            <a:avLst/>
          </a:prstGeom>
        </p:spPr>
      </p:pic>
      <p:sp>
        <p:nvSpPr>
          <p:cNvPr id="13" name="Text 7"/>
          <p:cNvSpPr/>
          <p:nvPr/>
        </p:nvSpPr>
        <p:spPr>
          <a:xfrm>
            <a:off x="6091238" y="5915382"/>
            <a:ext cx="2033111" cy="254198"/>
          </a:xfrm>
          <a:prstGeom prst="rect">
            <a:avLst/>
          </a:prstGeom>
          <a:noFill/>
          <a:ln/>
        </p:spPr>
        <p:txBody>
          <a:bodyPr wrap="none" rtlCol="0" anchor="t"/>
          <a:lstStyle/>
          <a:p>
            <a:pPr marL="0" indent="0" algn="l">
              <a:lnSpc>
                <a:spcPts val="2001"/>
              </a:lnSpc>
              <a:buNone/>
            </a:pPr>
            <a:r>
              <a:rPr lang="en-US" sz="1601" dirty="0">
                <a:solidFill>
                  <a:srgbClr val="6EB9FC"/>
                </a:solidFill>
                <a:latin typeface="Lora" pitchFamily="34" charset="0"/>
                <a:ea typeface="Lora" pitchFamily="34" charset="-122"/>
                <a:cs typeface="Lora" pitchFamily="34" charset="-120"/>
              </a:rPr>
              <a:t>Stages</a:t>
            </a:r>
            <a:endParaRPr lang="en-US" sz="1601" dirty="0"/>
          </a:p>
        </p:txBody>
      </p:sp>
      <p:sp>
        <p:nvSpPr>
          <p:cNvPr id="14" name="Text 8"/>
          <p:cNvSpPr/>
          <p:nvPr/>
        </p:nvSpPr>
        <p:spPr>
          <a:xfrm>
            <a:off x="6091238" y="6273165"/>
            <a:ext cx="7934325" cy="553164"/>
          </a:xfrm>
          <a:prstGeom prst="rect">
            <a:avLst/>
          </a:prstGeom>
          <a:noFill/>
          <a:ln/>
        </p:spPr>
        <p:txBody>
          <a:bodyPr wrap="squar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Les étudiants peuvent postuler aux stages en ligne, et les entreprises peuvent ajouter de nouvelles offres de stages.</a:t>
            </a:r>
            <a:endParaRPr lang="en-US" sz="1361" dirty="0"/>
          </a:p>
        </p:txBody>
      </p:sp>
      <p:pic>
        <p:nvPicPr>
          <p:cNvPr id="15" name="Image 4" descr="preencoded.png"/>
          <p:cNvPicPr>
            <a:picLocks noChangeAspect="1"/>
          </p:cNvPicPr>
          <p:nvPr/>
        </p:nvPicPr>
        <p:blipFill>
          <a:blip r:embed="rId7"/>
          <a:stretch>
            <a:fillRect/>
          </a:stretch>
        </p:blipFill>
        <p:spPr>
          <a:xfrm>
            <a:off x="6091238" y="7344728"/>
            <a:ext cx="431959" cy="431959"/>
          </a:xfrm>
          <a:prstGeom prst="rect">
            <a:avLst/>
          </a:prstGeom>
        </p:spPr>
      </p:pic>
      <p:sp>
        <p:nvSpPr>
          <p:cNvPr id="16" name="Text 9"/>
          <p:cNvSpPr/>
          <p:nvPr/>
        </p:nvSpPr>
        <p:spPr>
          <a:xfrm>
            <a:off x="6091238" y="7949446"/>
            <a:ext cx="2033111" cy="254198"/>
          </a:xfrm>
          <a:prstGeom prst="rect">
            <a:avLst/>
          </a:prstGeom>
          <a:noFill/>
          <a:ln/>
        </p:spPr>
        <p:txBody>
          <a:bodyPr wrap="none" rtlCol="0" anchor="t"/>
          <a:lstStyle/>
          <a:p>
            <a:pPr marL="0" indent="0" algn="l">
              <a:lnSpc>
                <a:spcPts val="2001"/>
              </a:lnSpc>
              <a:buNone/>
            </a:pPr>
            <a:r>
              <a:rPr lang="en-US" sz="1601" dirty="0">
                <a:solidFill>
                  <a:srgbClr val="6EB9FC"/>
                </a:solidFill>
                <a:latin typeface="Lora" pitchFamily="34" charset="0"/>
                <a:ea typeface="Lora" pitchFamily="34" charset="-122"/>
                <a:cs typeface="Lora" pitchFamily="34" charset="-120"/>
              </a:rPr>
              <a:t>Notifications</a:t>
            </a:r>
            <a:endParaRPr lang="en-US" sz="1601" dirty="0"/>
          </a:p>
        </p:txBody>
      </p:sp>
      <p:sp>
        <p:nvSpPr>
          <p:cNvPr id="17" name="Text 10"/>
          <p:cNvSpPr/>
          <p:nvPr/>
        </p:nvSpPr>
        <p:spPr>
          <a:xfrm>
            <a:off x="6091238" y="8307229"/>
            <a:ext cx="7934325" cy="553164"/>
          </a:xfrm>
          <a:prstGeom prst="rect">
            <a:avLst/>
          </a:prstGeom>
          <a:noFill/>
          <a:ln/>
        </p:spPr>
        <p:txBody>
          <a:bodyPr wrap="squar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Le système envoie des notifications aux utilisateurs pour les tenir informés des mises à jour importantes concernant leurs projets et stages.</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31148"/>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0" y="0"/>
            <a:ext cx="14630400" cy="2873216"/>
          </a:xfrm>
          <a:prstGeom prst="rect">
            <a:avLst/>
          </a:prstGeom>
        </p:spPr>
      </p:pic>
      <p:sp>
        <p:nvSpPr>
          <p:cNvPr id="5" name="Text 2"/>
          <p:cNvSpPr/>
          <p:nvPr/>
        </p:nvSpPr>
        <p:spPr>
          <a:xfrm>
            <a:off x="1406366" y="3505319"/>
            <a:ext cx="7674888" cy="676037"/>
          </a:xfrm>
          <a:prstGeom prst="rect">
            <a:avLst/>
          </a:prstGeom>
          <a:noFill/>
          <a:ln/>
        </p:spPr>
        <p:txBody>
          <a:bodyPr wrap="none" rtlCol="0" anchor="t"/>
          <a:lstStyle/>
          <a:p>
            <a:pPr marL="0" indent="0">
              <a:lnSpc>
                <a:spcPts val="5323"/>
              </a:lnSpc>
              <a:buNone/>
            </a:pPr>
            <a:r>
              <a:rPr lang="en-US" sz="4259" dirty="0">
                <a:solidFill>
                  <a:srgbClr val="6EB9FC"/>
                </a:solidFill>
                <a:latin typeface="Lora" pitchFamily="34" charset="0"/>
                <a:ea typeface="Lora" pitchFamily="34" charset="-122"/>
                <a:cs typeface="Lora" pitchFamily="34" charset="-120"/>
              </a:rPr>
              <a:t>Gestion des Groupes de Projet</a:t>
            </a:r>
            <a:endParaRPr lang="en-US" sz="4259" dirty="0"/>
          </a:p>
        </p:txBody>
      </p:sp>
      <p:pic>
        <p:nvPicPr>
          <p:cNvPr id="6" name="Image 1" descr="preencoded.png"/>
          <p:cNvPicPr>
            <a:picLocks noChangeAspect="1"/>
          </p:cNvPicPr>
          <p:nvPr/>
        </p:nvPicPr>
        <p:blipFill>
          <a:blip r:embed="rId4"/>
          <a:stretch>
            <a:fillRect/>
          </a:stretch>
        </p:blipFill>
        <p:spPr>
          <a:xfrm>
            <a:off x="1406366" y="4526042"/>
            <a:ext cx="3939183" cy="919401"/>
          </a:xfrm>
          <a:prstGeom prst="rect">
            <a:avLst/>
          </a:prstGeom>
        </p:spPr>
      </p:pic>
      <p:sp>
        <p:nvSpPr>
          <p:cNvPr id="7" name="Text 3"/>
          <p:cNvSpPr/>
          <p:nvPr/>
        </p:nvSpPr>
        <p:spPr>
          <a:xfrm>
            <a:off x="1636157" y="5790128"/>
            <a:ext cx="2704148" cy="337899"/>
          </a:xfrm>
          <a:prstGeom prst="rect">
            <a:avLst/>
          </a:prstGeom>
          <a:noFill/>
          <a:ln/>
        </p:spPr>
        <p:txBody>
          <a:bodyPr wrap="none" rtlCol="0" anchor="t"/>
          <a:lstStyle/>
          <a:p>
            <a:pPr marL="0" indent="0" algn="l">
              <a:lnSpc>
                <a:spcPts val="2662"/>
              </a:lnSpc>
              <a:buNone/>
            </a:pPr>
            <a:r>
              <a:rPr lang="en-US" sz="2129" dirty="0">
                <a:solidFill>
                  <a:srgbClr val="6EB9FC"/>
                </a:solidFill>
                <a:latin typeface="Lora" pitchFamily="34" charset="0"/>
                <a:ea typeface="Lora" pitchFamily="34" charset="-122"/>
                <a:cs typeface="Lora" pitchFamily="34" charset="-120"/>
              </a:rPr>
              <a:t>Création de Groupe</a:t>
            </a:r>
            <a:endParaRPr lang="en-US" sz="2129" dirty="0"/>
          </a:p>
        </p:txBody>
      </p:sp>
      <p:sp>
        <p:nvSpPr>
          <p:cNvPr id="8" name="Text 4"/>
          <p:cNvSpPr/>
          <p:nvPr/>
        </p:nvSpPr>
        <p:spPr>
          <a:xfrm>
            <a:off x="1636157" y="6265902"/>
            <a:ext cx="3479602" cy="1103352"/>
          </a:xfrm>
          <a:prstGeom prst="rect">
            <a:avLst/>
          </a:prstGeom>
          <a:noFill/>
          <a:ln/>
        </p:spPr>
        <p:txBody>
          <a:bodyPr wrap="square" rtlCol="0" anchor="t"/>
          <a:lstStyle/>
          <a:p>
            <a:pPr marL="0" indent="0" algn="l">
              <a:lnSpc>
                <a:spcPts val="2896"/>
              </a:lnSpc>
              <a:buNone/>
            </a:pPr>
            <a:r>
              <a:rPr lang="en-US" sz="1810" dirty="0">
                <a:solidFill>
                  <a:srgbClr val="D6E5EF"/>
                </a:solidFill>
                <a:latin typeface="Source Sans Pro" pitchFamily="34" charset="0"/>
                <a:ea typeface="Source Sans Pro" pitchFamily="34" charset="-122"/>
                <a:cs typeface="Source Sans Pro" pitchFamily="34" charset="-120"/>
              </a:rPr>
              <a:t>Un étudiant désigné comme leader peut créer un nouveau groupe de projet intégrateur.</a:t>
            </a:r>
            <a:endParaRPr lang="en-US" sz="1810" dirty="0"/>
          </a:p>
        </p:txBody>
      </p:sp>
      <p:pic>
        <p:nvPicPr>
          <p:cNvPr id="9" name="Image 2" descr="preencoded.png"/>
          <p:cNvPicPr>
            <a:picLocks noChangeAspect="1"/>
          </p:cNvPicPr>
          <p:nvPr/>
        </p:nvPicPr>
        <p:blipFill>
          <a:blip r:embed="rId5"/>
          <a:stretch>
            <a:fillRect/>
          </a:stretch>
        </p:blipFill>
        <p:spPr>
          <a:xfrm>
            <a:off x="5345549" y="4526042"/>
            <a:ext cx="3939183" cy="919401"/>
          </a:xfrm>
          <a:prstGeom prst="rect">
            <a:avLst/>
          </a:prstGeom>
        </p:spPr>
      </p:pic>
      <p:sp>
        <p:nvSpPr>
          <p:cNvPr id="10" name="Text 5"/>
          <p:cNvSpPr/>
          <p:nvPr/>
        </p:nvSpPr>
        <p:spPr>
          <a:xfrm>
            <a:off x="5575340" y="5790128"/>
            <a:ext cx="2963823" cy="337899"/>
          </a:xfrm>
          <a:prstGeom prst="rect">
            <a:avLst/>
          </a:prstGeom>
          <a:noFill/>
          <a:ln/>
        </p:spPr>
        <p:txBody>
          <a:bodyPr wrap="none" rtlCol="0" anchor="t"/>
          <a:lstStyle/>
          <a:p>
            <a:pPr marL="0" indent="0" algn="l">
              <a:lnSpc>
                <a:spcPts val="2662"/>
              </a:lnSpc>
              <a:buNone/>
            </a:pPr>
            <a:r>
              <a:rPr lang="en-US" sz="2129" dirty="0">
                <a:solidFill>
                  <a:srgbClr val="6EB9FC"/>
                </a:solidFill>
                <a:latin typeface="Lora" pitchFamily="34" charset="0"/>
                <a:ea typeface="Lora" pitchFamily="34" charset="-122"/>
                <a:cs typeface="Lora" pitchFamily="34" charset="-120"/>
              </a:rPr>
              <a:t>Invitation des Membres</a:t>
            </a:r>
            <a:endParaRPr lang="en-US" sz="2129" dirty="0"/>
          </a:p>
        </p:txBody>
      </p:sp>
      <p:sp>
        <p:nvSpPr>
          <p:cNvPr id="11" name="Text 6"/>
          <p:cNvSpPr/>
          <p:nvPr/>
        </p:nvSpPr>
        <p:spPr>
          <a:xfrm>
            <a:off x="5575340" y="6265902"/>
            <a:ext cx="3479602" cy="1103352"/>
          </a:xfrm>
          <a:prstGeom prst="rect">
            <a:avLst/>
          </a:prstGeom>
          <a:noFill/>
          <a:ln/>
        </p:spPr>
        <p:txBody>
          <a:bodyPr wrap="square" rtlCol="0" anchor="t"/>
          <a:lstStyle/>
          <a:p>
            <a:pPr marL="0" indent="0" algn="l">
              <a:lnSpc>
                <a:spcPts val="2896"/>
              </a:lnSpc>
              <a:buNone/>
            </a:pPr>
            <a:r>
              <a:rPr lang="en-US" sz="1810" dirty="0">
                <a:solidFill>
                  <a:srgbClr val="D6E5EF"/>
                </a:solidFill>
                <a:latin typeface="Source Sans Pro" pitchFamily="34" charset="0"/>
                <a:ea typeface="Source Sans Pro" pitchFamily="34" charset="-122"/>
                <a:cs typeface="Source Sans Pro" pitchFamily="34" charset="-120"/>
              </a:rPr>
              <a:t>Le leader peut inviter d'autres étudiants à rejoindre son groupe de projet.</a:t>
            </a:r>
            <a:endParaRPr lang="en-US" sz="1810" dirty="0"/>
          </a:p>
        </p:txBody>
      </p:sp>
      <p:pic>
        <p:nvPicPr>
          <p:cNvPr id="12" name="Image 3" descr="preencoded.png"/>
          <p:cNvPicPr>
            <a:picLocks noChangeAspect="1"/>
          </p:cNvPicPr>
          <p:nvPr/>
        </p:nvPicPr>
        <p:blipFill>
          <a:blip r:embed="rId6"/>
          <a:stretch>
            <a:fillRect/>
          </a:stretch>
        </p:blipFill>
        <p:spPr>
          <a:xfrm>
            <a:off x="9284732" y="4526042"/>
            <a:ext cx="3939183" cy="919401"/>
          </a:xfrm>
          <a:prstGeom prst="rect">
            <a:avLst/>
          </a:prstGeom>
        </p:spPr>
      </p:pic>
      <p:sp>
        <p:nvSpPr>
          <p:cNvPr id="13" name="Text 7"/>
          <p:cNvSpPr/>
          <p:nvPr/>
        </p:nvSpPr>
        <p:spPr>
          <a:xfrm>
            <a:off x="9514523" y="5790128"/>
            <a:ext cx="3417332" cy="337899"/>
          </a:xfrm>
          <a:prstGeom prst="rect">
            <a:avLst/>
          </a:prstGeom>
          <a:noFill/>
          <a:ln/>
        </p:spPr>
        <p:txBody>
          <a:bodyPr wrap="none" rtlCol="0" anchor="t"/>
          <a:lstStyle/>
          <a:p>
            <a:pPr marL="0" indent="0" algn="l">
              <a:lnSpc>
                <a:spcPts val="2662"/>
              </a:lnSpc>
              <a:buNone/>
            </a:pPr>
            <a:r>
              <a:rPr lang="en-US" sz="2129" dirty="0">
                <a:solidFill>
                  <a:srgbClr val="6EB9FC"/>
                </a:solidFill>
                <a:latin typeface="Lora" pitchFamily="34" charset="0"/>
                <a:ea typeface="Lora" pitchFamily="34" charset="-122"/>
                <a:cs typeface="Lora" pitchFamily="34" charset="-120"/>
              </a:rPr>
              <a:t>Acceptation des Invitations</a:t>
            </a:r>
            <a:endParaRPr lang="en-US" sz="2129" dirty="0"/>
          </a:p>
        </p:txBody>
      </p:sp>
      <p:sp>
        <p:nvSpPr>
          <p:cNvPr id="14" name="Text 8"/>
          <p:cNvSpPr/>
          <p:nvPr/>
        </p:nvSpPr>
        <p:spPr>
          <a:xfrm>
            <a:off x="9514523" y="6265902"/>
            <a:ext cx="3479602" cy="1103352"/>
          </a:xfrm>
          <a:prstGeom prst="rect">
            <a:avLst/>
          </a:prstGeom>
          <a:noFill/>
          <a:ln/>
        </p:spPr>
        <p:txBody>
          <a:bodyPr wrap="square" rtlCol="0" anchor="t"/>
          <a:lstStyle/>
          <a:p>
            <a:pPr marL="0" indent="0" algn="l">
              <a:lnSpc>
                <a:spcPts val="2896"/>
              </a:lnSpc>
              <a:buNone/>
            </a:pPr>
            <a:r>
              <a:rPr lang="en-US" sz="1810" dirty="0">
                <a:solidFill>
                  <a:srgbClr val="D6E5EF"/>
                </a:solidFill>
                <a:latin typeface="Source Sans Pro" pitchFamily="34" charset="0"/>
                <a:ea typeface="Source Sans Pro" pitchFamily="34" charset="-122"/>
                <a:cs typeface="Source Sans Pro" pitchFamily="34" charset="-120"/>
              </a:rPr>
              <a:t>Les étudiants invités peuvent accepter ou refuser l'invitation à rejoindre le groupe.</a:t>
            </a:r>
            <a:endParaRPr lang="en-US" sz="181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31624"/>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9144000" y="0"/>
            <a:ext cx="5486400" cy="8231624"/>
          </a:xfrm>
          <a:prstGeom prst="rect">
            <a:avLst/>
          </a:prstGeom>
        </p:spPr>
      </p:pic>
      <p:sp>
        <p:nvSpPr>
          <p:cNvPr id="5" name="Text 2"/>
          <p:cNvSpPr/>
          <p:nvPr/>
        </p:nvSpPr>
        <p:spPr>
          <a:xfrm>
            <a:off x="685681" y="538758"/>
            <a:ext cx="4609624" cy="576263"/>
          </a:xfrm>
          <a:prstGeom prst="rect">
            <a:avLst/>
          </a:prstGeom>
          <a:noFill/>
          <a:ln/>
        </p:spPr>
        <p:txBody>
          <a:bodyPr wrap="none" rtlCol="0" anchor="t"/>
          <a:lstStyle/>
          <a:p>
            <a:pPr marL="0" indent="0">
              <a:lnSpc>
                <a:spcPts val="4537"/>
              </a:lnSpc>
              <a:buNone/>
            </a:pPr>
            <a:r>
              <a:rPr lang="en-US" sz="3630" dirty="0">
                <a:solidFill>
                  <a:srgbClr val="6EB9FC"/>
                </a:solidFill>
                <a:latin typeface="Lora" pitchFamily="34" charset="0"/>
                <a:ea typeface="Lora" pitchFamily="34" charset="-122"/>
                <a:cs typeface="Lora" pitchFamily="34" charset="-120"/>
              </a:rPr>
              <a:t>Administration</a:t>
            </a:r>
            <a:endParaRPr lang="en-US" sz="3630" dirty="0"/>
          </a:p>
        </p:txBody>
      </p:sp>
      <p:sp>
        <p:nvSpPr>
          <p:cNvPr id="6" name="Shape 3"/>
          <p:cNvSpPr/>
          <p:nvPr/>
        </p:nvSpPr>
        <p:spPr>
          <a:xfrm>
            <a:off x="685681" y="1408867"/>
            <a:ext cx="7772638" cy="1424107"/>
          </a:xfrm>
          <a:prstGeom prst="roundRect">
            <a:avLst>
              <a:gd name="adj" fmla="val 4127"/>
            </a:avLst>
          </a:prstGeom>
          <a:solidFill>
            <a:srgbClr val="363A4A"/>
          </a:solidFill>
          <a:ln/>
        </p:spPr>
      </p:sp>
      <p:sp>
        <p:nvSpPr>
          <p:cNvPr id="7" name="Text 4"/>
          <p:cNvSpPr/>
          <p:nvPr/>
        </p:nvSpPr>
        <p:spPr>
          <a:xfrm>
            <a:off x="881539" y="1604724"/>
            <a:ext cx="2561273" cy="288131"/>
          </a:xfrm>
          <a:prstGeom prst="rect">
            <a:avLst/>
          </a:prstGeom>
          <a:noFill/>
          <a:ln/>
        </p:spPr>
        <p:txBody>
          <a:bodyPr wrap="none" rtlCol="0" anchor="t"/>
          <a:lstStyle/>
          <a:p>
            <a:pPr marL="0" indent="0">
              <a:lnSpc>
                <a:spcPts val="2269"/>
              </a:lnSpc>
              <a:buNone/>
            </a:pPr>
            <a:r>
              <a:rPr lang="en-US" sz="1815" dirty="0">
                <a:solidFill>
                  <a:srgbClr val="6EB9FC"/>
                </a:solidFill>
                <a:latin typeface="Lora" pitchFamily="34" charset="0"/>
                <a:ea typeface="Lora" pitchFamily="34" charset="-122"/>
                <a:cs typeface="Lora" pitchFamily="34" charset="-120"/>
              </a:rPr>
              <a:t>Gestion des Utilisateurs</a:t>
            </a:r>
            <a:endParaRPr lang="en-US" sz="1815" dirty="0"/>
          </a:p>
        </p:txBody>
      </p:sp>
      <p:sp>
        <p:nvSpPr>
          <p:cNvPr id="8" name="Text 5"/>
          <p:cNvSpPr/>
          <p:nvPr/>
        </p:nvSpPr>
        <p:spPr>
          <a:xfrm>
            <a:off x="881539" y="2010370"/>
            <a:ext cx="7380923" cy="626745"/>
          </a:xfrm>
          <a:prstGeom prst="rect">
            <a:avLst/>
          </a:prstGeom>
          <a:noFill/>
          <a:ln/>
        </p:spPr>
        <p:txBody>
          <a:bodyPr wrap="square" rtlCol="0" anchor="t"/>
          <a:lstStyle/>
          <a:p>
            <a:pPr marL="0" indent="0">
              <a:lnSpc>
                <a:spcPts val="2468"/>
              </a:lnSpc>
              <a:buNone/>
            </a:pPr>
            <a:r>
              <a:rPr lang="en-US" sz="1543" dirty="0">
                <a:solidFill>
                  <a:srgbClr val="D6E5EF"/>
                </a:solidFill>
                <a:latin typeface="Source Sans Pro" pitchFamily="34" charset="0"/>
                <a:ea typeface="Source Sans Pro" pitchFamily="34" charset="-122"/>
                <a:cs typeface="Source Sans Pro" pitchFamily="34" charset="-120"/>
              </a:rPr>
              <a:t>Les administrateurs peuvent créer, modifier et supprimer les comptes des utilisateurs (étudiants, professeurs, entreprises).</a:t>
            </a:r>
            <a:endParaRPr lang="en-US" sz="1543" dirty="0"/>
          </a:p>
        </p:txBody>
      </p:sp>
      <p:sp>
        <p:nvSpPr>
          <p:cNvPr id="9" name="Shape 6"/>
          <p:cNvSpPr/>
          <p:nvPr/>
        </p:nvSpPr>
        <p:spPr>
          <a:xfrm>
            <a:off x="685681" y="3028831"/>
            <a:ext cx="7772638" cy="1424107"/>
          </a:xfrm>
          <a:prstGeom prst="roundRect">
            <a:avLst>
              <a:gd name="adj" fmla="val 4127"/>
            </a:avLst>
          </a:prstGeom>
          <a:solidFill>
            <a:srgbClr val="363A4A"/>
          </a:solidFill>
          <a:ln/>
        </p:spPr>
      </p:sp>
      <p:sp>
        <p:nvSpPr>
          <p:cNvPr id="10" name="Text 7"/>
          <p:cNvSpPr/>
          <p:nvPr/>
        </p:nvSpPr>
        <p:spPr>
          <a:xfrm>
            <a:off x="881539" y="3224689"/>
            <a:ext cx="2304812" cy="288131"/>
          </a:xfrm>
          <a:prstGeom prst="rect">
            <a:avLst/>
          </a:prstGeom>
          <a:noFill/>
          <a:ln/>
        </p:spPr>
        <p:txBody>
          <a:bodyPr wrap="none" rtlCol="0" anchor="t"/>
          <a:lstStyle/>
          <a:p>
            <a:pPr marL="0" indent="0">
              <a:lnSpc>
                <a:spcPts val="2269"/>
              </a:lnSpc>
              <a:buNone/>
            </a:pPr>
            <a:r>
              <a:rPr lang="en-US" sz="1815" dirty="0">
                <a:solidFill>
                  <a:srgbClr val="6EB9FC"/>
                </a:solidFill>
                <a:latin typeface="Lora" pitchFamily="34" charset="0"/>
                <a:ea typeface="Lora" pitchFamily="34" charset="-122"/>
                <a:cs typeface="Lora" pitchFamily="34" charset="-120"/>
              </a:rPr>
              <a:t>Gestion des Projets</a:t>
            </a:r>
            <a:endParaRPr lang="en-US" sz="1815" dirty="0"/>
          </a:p>
        </p:txBody>
      </p:sp>
      <p:sp>
        <p:nvSpPr>
          <p:cNvPr id="11" name="Text 8"/>
          <p:cNvSpPr/>
          <p:nvPr/>
        </p:nvSpPr>
        <p:spPr>
          <a:xfrm>
            <a:off x="881539" y="3630335"/>
            <a:ext cx="7380923" cy="626745"/>
          </a:xfrm>
          <a:prstGeom prst="rect">
            <a:avLst/>
          </a:prstGeom>
          <a:noFill/>
          <a:ln/>
        </p:spPr>
        <p:txBody>
          <a:bodyPr wrap="square" rtlCol="0" anchor="t"/>
          <a:lstStyle/>
          <a:p>
            <a:pPr marL="0" indent="0">
              <a:lnSpc>
                <a:spcPts val="2468"/>
              </a:lnSpc>
              <a:buNone/>
            </a:pPr>
            <a:r>
              <a:rPr lang="en-US" sz="1543" dirty="0">
                <a:solidFill>
                  <a:srgbClr val="D6E5EF"/>
                </a:solidFill>
                <a:latin typeface="Source Sans Pro" pitchFamily="34" charset="0"/>
                <a:ea typeface="Source Sans Pro" pitchFamily="34" charset="-122"/>
                <a:cs typeface="Source Sans Pro" pitchFamily="34" charset="-120"/>
              </a:rPr>
              <a:t>Les administrateurs et les professeurs peuvent ajouter de nouveaux projets intégrateurs avec les détails pertinents.</a:t>
            </a:r>
            <a:endParaRPr lang="en-US" sz="1543" dirty="0"/>
          </a:p>
        </p:txBody>
      </p:sp>
      <p:sp>
        <p:nvSpPr>
          <p:cNvPr id="12" name="Shape 9"/>
          <p:cNvSpPr/>
          <p:nvPr/>
        </p:nvSpPr>
        <p:spPr>
          <a:xfrm>
            <a:off x="685681" y="4648795"/>
            <a:ext cx="7772638" cy="1424107"/>
          </a:xfrm>
          <a:prstGeom prst="roundRect">
            <a:avLst>
              <a:gd name="adj" fmla="val 4127"/>
            </a:avLst>
          </a:prstGeom>
          <a:solidFill>
            <a:srgbClr val="363A4A"/>
          </a:solidFill>
          <a:ln/>
        </p:spPr>
      </p:sp>
      <p:sp>
        <p:nvSpPr>
          <p:cNvPr id="13" name="Text 10"/>
          <p:cNvSpPr/>
          <p:nvPr/>
        </p:nvSpPr>
        <p:spPr>
          <a:xfrm>
            <a:off x="881539" y="4844653"/>
            <a:ext cx="2304812" cy="288131"/>
          </a:xfrm>
          <a:prstGeom prst="rect">
            <a:avLst/>
          </a:prstGeom>
          <a:noFill/>
          <a:ln/>
        </p:spPr>
        <p:txBody>
          <a:bodyPr wrap="none" rtlCol="0" anchor="t"/>
          <a:lstStyle/>
          <a:p>
            <a:pPr marL="0" indent="0">
              <a:lnSpc>
                <a:spcPts val="2269"/>
              </a:lnSpc>
              <a:buNone/>
            </a:pPr>
            <a:r>
              <a:rPr lang="en-US" sz="1815" dirty="0">
                <a:solidFill>
                  <a:srgbClr val="6EB9FC"/>
                </a:solidFill>
                <a:latin typeface="Lora" pitchFamily="34" charset="0"/>
                <a:ea typeface="Lora" pitchFamily="34" charset="-122"/>
                <a:cs typeface="Lora" pitchFamily="34" charset="-120"/>
              </a:rPr>
              <a:t>Gestion des Stages</a:t>
            </a:r>
            <a:endParaRPr lang="en-US" sz="1815" dirty="0"/>
          </a:p>
        </p:txBody>
      </p:sp>
      <p:sp>
        <p:nvSpPr>
          <p:cNvPr id="14" name="Text 11"/>
          <p:cNvSpPr/>
          <p:nvPr/>
        </p:nvSpPr>
        <p:spPr>
          <a:xfrm>
            <a:off x="881539" y="5250299"/>
            <a:ext cx="7380923" cy="626745"/>
          </a:xfrm>
          <a:prstGeom prst="rect">
            <a:avLst/>
          </a:prstGeom>
          <a:noFill/>
          <a:ln/>
        </p:spPr>
        <p:txBody>
          <a:bodyPr wrap="square" rtlCol="0" anchor="t"/>
          <a:lstStyle/>
          <a:p>
            <a:pPr marL="0" indent="0">
              <a:lnSpc>
                <a:spcPts val="2468"/>
              </a:lnSpc>
              <a:buNone/>
            </a:pPr>
            <a:r>
              <a:rPr lang="en-US" sz="1543" dirty="0">
                <a:solidFill>
                  <a:srgbClr val="D6E5EF"/>
                </a:solidFill>
                <a:latin typeface="Source Sans Pro" pitchFamily="34" charset="0"/>
                <a:ea typeface="Source Sans Pro" pitchFamily="34" charset="-122"/>
                <a:cs typeface="Source Sans Pro" pitchFamily="34" charset="-120"/>
              </a:rPr>
              <a:t>Les administrateurs et les entreprises peuvent ajouter de nouvelles offres de stages avec les informations nécessaires.</a:t>
            </a:r>
            <a:endParaRPr lang="en-US" sz="1543" dirty="0"/>
          </a:p>
        </p:txBody>
      </p:sp>
      <p:sp>
        <p:nvSpPr>
          <p:cNvPr id="15" name="Shape 12"/>
          <p:cNvSpPr/>
          <p:nvPr/>
        </p:nvSpPr>
        <p:spPr>
          <a:xfrm>
            <a:off x="685681" y="6268760"/>
            <a:ext cx="7772638" cy="1424107"/>
          </a:xfrm>
          <a:prstGeom prst="roundRect">
            <a:avLst>
              <a:gd name="adj" fmla="val 4127"/>
            </a:avLst>
          </a:prstGeom>
          <a:solidFill>
            <a:srgbClr val="363A4A"/>
          </a:solidFill>
          <a:ln/>
        </p:spPr>
      </p:sp>
      <p:sp>
        <p:nvSpPr>
          <p:cNvPr id="16" name="Text 13"/>
          <p:cNvSpPr/>
          <p:nvPr/>
        </p:nvSpPr>
        <p:spPr>
          <a:xfrm>
            <a:off x="881539" y="6464618"/>
            <a:ext cx="2304812" cy="288131"/>
          </a:xfrm>
          <a:prstGeom prst="rect">
            <a:avLst/>
          </a:prstGeom>
          <a:noFill/>
          <a:ln/>
        </p:spPr>
        <p:txBody>
          <a:bodyPr wrap="none" rtlCol="0" anchor="t"/>
          <a:lstStyle/>
          <a:p>
            <a:pPr marL="0" indent="0">
              <a:lnSpc>
                <a:spcPts val="2269"/>
              </a:lnSpc>
              <a:buNone/>
            </a:pPr>
            <a:r>
              <a:rPr lang="en-US" sz="1815" dirty="0">
                <a:solidFill>
                  <a:srgbClr val="6EB9FC"/>
                </a:solidFill>
                <a:latin typeface="Lora" pitchFamily="34" charset="0"/>
                <a:ea typeface="Lora" pitchFamily="34" charset="-122"/>
                <a:cs typeface="Lora" pitchFamily="34" charset="-120"/>
              </a:rPr>
              <a:t>Suivi et Affectation</a:t>
            </a:r>
            <a:endParaRPr lang="en-US" sz="1815" dirty="0"/>
          </a:p>
        </p:txBody>
      </p:sp>
      <p:sp>
        <p:nvSpPr>
          <p:cNvPr id="17" name="Text 14"/>
          <p:cNvSpPr/>
          <p:nvPr/>
        </p:nvSpPr>
        <p:spPr>
          <a:xfrm>
            <a:off x="881539" y="6870263"/>
            <a:ext cx="7380923" cy="626745"/>
          </a:xfrm>
          <a:prstGeom prst="rect">
            <a:avLst/>
          </a:prstGeom>
          <a:noFill/>
          <a:ln/>
        </p:spPr>
        <p:txBody>
          <a:bodyPr wrap="square" rtlCol="0" anchor="t"/>
          <a:lstStyle/>
          <a:p>
            <a:pPr marL="0" indent="0">
              <a:lnSpc>
                <a:spcPts val="2468"/>
              </a:lnSpc>
              <a:buNone/>
            </a:pPr>
            <a:r>
              <a:rPr lang="en-US" sz="1543" dirty="0">
                <a:solidFill>
                  <a:srgbClr val="D6E5EF"/>
                </a:solidFill>
                <a:latin typeface="Source Sans Pro" pitchFamily="34" charset="0"/>
                <a:ea typeface="Source Sans Pro" pitchFamily="34" charset="-122"/>
                <a:cs typeface="Source Sans Pro" pitchFamily="34" charset="-120"/>
              </a:rPr>
              <a:t>Les administrateurs peuvent suivre l'avancement des projets et des stages, et affecter les étudiants aux opportunités appropriées.</a:t>
            </a:r>
            <a:endParaRPr lang="en-US" sz="1543"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04837" y="1350169"/>
            <a:ext cx="4066342" cy="508159"/>
          </a:xfrm>
          <a:prstGeom prst="rect">
            <a:avLst/>
          </a:prstGeom>
          <a:noFill/>
          <a:ln/>
        </p:spPr>
        <p:txBody>
          <a:bodyPr wrap="none" rtlCol="0" anchor="t"/>
          <a:lstStyle/>
          <a:p>
            <a:pPr marL="0" indent="0">
              <a:lnSpc>
                <a:spcPts val="4002"/>
              </a:lnSpc>
              <a:buNone/>
            </a:pPr>
            <a:r>
              <a:rPr lang="en-US" sz="3202" dirty="0">
                <a:solidFill>
                  <a:srgbClr val="6EB9FC"/>
                </a:solidFill>
                <a:latin typeface="Lora" pitchFamily="34" charset="0"/>
                <a:ea typeface="Lora" pitchFamily="34" charset="-122"/>
                <a:cs typeface="Lora" pitchFamily="34" charset="-120"/>
              </a:rPr>
              <a:t>Conclusion</a:t>
            </a:r>
            <a:endParaRPr lang="en-US" sz="3202" dirty="0"/>
          </a:p>
        </p:txBody>
      </p:sp>
      <p:sp>
        <p:nvSpPr>
          <p:cNvPr id="6" name="Text 3"/>
          <p:cNvSpPr/>
          <p:nvPr/>
        </p:nvSpPr>
        <p:spPr>
          <a:xfrm>
            <a:off x="777597" y="2228731"/>
            <a:ext cx="3617833" cy="276582"/>
          </a:xfrm>
          <a:prstGeom prst="rect">
            <a:avLst/>
          </a:prstGeom>
          <a:noFill/>
          <a:ln/>
        </p:spPr>
        <p:txBody>
          <a:bodyPr wrap="none" rtlCol="0" anchor="t"/>
          <a:lstStyle/>
          <a:p>
            <a:pPr marL="0" indent="0">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Simplification des Processus</a:t>
            </a:r>
            <a:endParaRPr lang="en-US" sz="1361" dirty="0"/>
          </a:p>
        </p:txBody>
      </p:sp>
      <p:sp>
        <p:nvSpPr>
          <p:cNvPr id="7" name="Text 4"/>
          <p:cNvSpPr/>
          <p:nvPr/>
        </p:nvSpPr>
        <p:spPr>
          <a:xfrm>
            <a:off x="4748570" y="2228731"/>
            <a:ext cx="3617833" cy="1106329"/>
          </a:xfrm>
          <a:prstGeom prst="rect">
            <a:avLst/>
          </a:prstGeom>
          <a:noFill/>
          <a:ln/>
        </p:spPr>
        <p:txBody>
          <a:bodyPr wrap="square" rtlCol="0" anchor="t"/>
          <a:lstStyle/>
          <a:p>
            <a:pPr marL="0" indent="0">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L'application web permet de simplifier et d'automatiser la gestion des projets intégrateurs et des stages, réduisant ainsi la charge administrative pour les établissements.</a:t>
            </a:r>
            <a:endParaRPr lang="en-US" sz="1361" dirty="0"/>
          </a:p>
        </p:txBody>
      </p:sp>
      <p:sp>
        <p:nvSpPr>
          <p:cNvPr id="8" name="Shape 5"/>
          <p:cNvSpPr/>
          <p:nvPr/>
        </p:nvSpPr>
        <p:spPr>
          <a:xfrm>
            <a:off x="604837" y="3446264"/>
            <a:ext cx="7934325" cy="1328737"/>
          </a:xfrm>
          <a:prstGeom prst="rect">
            <a:avLst/>
          </a:prstGeom>
          <a:solidFill>
            <a:srgbClr val="363A4A"/>
          </a:solidFill>
          <a:ln/>
        </p:spPr>
      </p:sp>
      <p:sp>
        <p:nvSpPr>
          <p:cNvPr id="9" name="Text 6"/>
          <p:cNvSpPr/>
          <p:nvPr/>
        </p:nvSpPr>
        <p:spPr>
          <a:xfrm>
            <a:off x="777597" y="3557468"/>
            <a:ext cx="3617833" cy="276582"/>
          </a:xfrm>
          <a:prstGeom prst="rect">
            <a:avLst/>
          </a:prstGeom>
          <a:noFill/>
          <a:ln/>
        </p:spPr>
        <p:txBody>
          <a:bodyPr wrap="none" rtlCol="0" anchor="t"/>
          <a:lstStyle/>
          <a:p>
            <a:pPr marL="0" indent="0">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Amélioration de l'Expérience</a:t>
            </a:r>
            <a:endParaRPr lang="en-US" sz="1361" dirty="0"/>
          </a:p>
        </p:txBody>
      </p:sp>
      <p:sp>
        <p:nvSpPr>
          <p:cNvPr id="10" name="Text 7"/>
          <p:cNvSpPr/>
          <p:nvPr/>
        </p:nvSpPr>
        <p:spPr>
          <a:xfrm>
            <a:off x="4748570" y="3557468"/>
            <a:ext cx="3617833" cy="1106329"/>
          </a:xfrm>
          <a:prstGeom prst="rect">
            <a:avLst/>
          </a:prstGeom>
          <a:noFill/>
          <a:ln/>
        </p:spPr>
        <p:txBody>
          <a:bodyPr wrap="square" rtlCol="0" anchor="t"/>
          <a:lstStyle/>
          <a:p>
            <a:pPr marL="0" indent="0">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Les étudiants bénéficient d'une expérience utilisateur améliorée, avec une soumission en ligne, un suivi transparent et une meilleure communication.</a:t>
            </a:r>
            <a:endParaRPr lang="en-US" sz="1361" dirty="0"/>
          </a:p>
        </p:txBody>
      </p:sp>
      <p:sp>
        <p:nvSpPr>
          <p:cNvPr id="11" name="Text 8"/>
          <p:cNvSpPr/>
          <p:nvPr/>
        </p:nvSpPr>
        <p:spPr>
          <a:xfrm>
            <a:off x="777597" y="4886206"/>
            <a:ext cx="3617833" cy="276582"/>
          </a:xfrm>
          <a:prstGeom prst="rect">
            <a:avLst/>
          </a:prstGeom>
          <a:noFill/>
          <a:ln/>
        </p:spPr>
        <p:txBody>
          <a:bodyPr wrap="none" rtlCol="0" anchor="t"/>
          <a:lstStyle/>
          <a:p>
            <a:pPr marL="0" indent="0">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Collaboration Renforcée</a:t>
            </a:r>
            <a:endParaRPr lang="en-US" sz="1361" dirty="0"/>
          </a:p>
        </p:txBody>
      </p:sp>
      <p:sp>
        <p:nvSpPr>
          <p:cNvPr id="12" name="Text 9"/>
          <p:cNvSpPr/>
          <p:nvPr/>
        </p:nvSpPr>
        <p:spPr>
          <a:xfrm>
            <a:off x="4748570" y="4886206"/>
            <a:ext cx="3617833" cy="829747"/>
          </a:xfrm>
          <a:prstGeom prst="rect">
            <a:avLst/>
          </a:prstGeom>
          <a:noFill/>
          <a:ln/>
        </p:spPr>
        <p:txBody>
          <a:bodyPr wrap="square" rtlCol="0" anchor="t"/>
          <a:lstStyle/>
          <a:p>
            <a:pPr marL="0" indent="0">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La gestion des groupes de projet intégrateur facilite la collaboration entre les étudiants et le suivi par les professeurs.</a:t>
            </a:r>
            <a:endParaRPr lang="en-US" sz="1361" dirty="0"/>
          </a:p>
        </p:txBody>
      </p:sp>
      <p:sp>
        <p:nvSpPr>
          <p:cNvPr id="13" name="Shape 10"/>
          <p:cNvSpPr/>
          <p:nvPr/>
        </p:nvSpPr>
        <p:spPr>
          <a:xfrm>
            <a:off x="604837" y="5827157"/>
            <a:ext cx="7934325" cy="1052155"/>
          </a:xfrm>
          <a:prstGeom prst="rect">
            <a:avLst/>
          </a:prstGeom>
          <a:solidFill>
            <a:srgbClr val="363A4A"/>
          </a:solidFill>
          <a:ln/>
        </p:spPr>
      </p:sp>
      <p:sp>
        <p:nvSpPr>
          <p:cNvPr id="14" name="Text 11"/>
          <p:cNvSpPr/>
          <p:nvPr/>
        </p:nvSpPr>
        <p:spPr>
          <a:xfrm>
            <a:off x="777597" y="5938361"/>
            <a:ext cx="3617833" cy="276582"/>
          </a:xfrm>
          <a:prstGeom prst="rect">
            <a:avLst/>
          </a:prstGeom>
          <a:noFill/>
          <a:ln/>
        </p:spPr>
        <p:txBody>
          <a:bodyPr wrap="none" rtlCol="0" anchor="t"/>
          <a:lstStyle/>
          <a:p>
            <a:pPr marL="0" indent="0">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Pérennité du Système</a:t>
            </a:r>
            <a:endParaRPr lang="en-US" sz="1361" dirty="0"/>
          </a:p>
        </p:txBody>
      </p:sp>
      <p:sp>
        <p:nvSpPr>
          <p:cNvPr id="15" name="Text 12"/>
          <p:cNvSpPr/>
          <p:nvPr/>
        </p:nvSpPr>
        <p:spPr>
          <a:xfrm>
            <a:off x="4748570" y="5938361"/>
            <a:ext cx="3617833" cy="829747"/>
          </a:xfrm>
          <a:prstGeom prst="rect">
            <a:avLst/>
          </a:prstGeom>
          <a:noFill/>
          <a:ln/>
        </p:spPr>
        <p:txBody>
          <a:bodyPr wrap="square" rtlCol="0" anchor="t"/>
          <a:lstStyle/>
          <a:p>
            <a:pPr marL="0" indent="0">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L'application web est conçue pour être évolutive et adaptable aux besoins futurs, assurant ainsi sa pérennité à long terme.</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803</Words>
  <Application>Microsoft Office PowerPoint</Application>
  <PresentationFormat>Personnalisé</PresentationFormat>
  <Paragraphs>74</Paragraphs>
  <Slides>8</Slides>
  <Notes>8</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8</vt:i4>
      </vt:variant>
    </vt:vector>
  </HeadingPairs>
  <TitlesOfParts>
    <vt:vector size="12" baseType="lpstr">
      <vt:lpstr>Arial</vt:lpstr>
      <vt:lpstr>Lora</vt:lpstr>
      <vt:lpstr>Source Sans Pro</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Zeiny Cheikh</cp:lastModifiedBy>
  <cp:revision>4</cp:revision>
  <dcterms:created xsi:type="dcterms:W3CDTF">2024-06-29T19:28:35Z</dcterms:created>
  <dcterms:modified xsi:type="dcterms:W3CDTF">2024-06-29T23:47:55Z</dcterms:modified>
</cp:coreProperties>
</file>